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hf4RIvopLwmBLYJMLD0hbA1YDLN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94"/>
  </p:normalViewPr>
  <p:slideViewPr>
    <p:cSldViewPr snapToGrid="0">
      <p:cViewPr varScale="1">
        <p:scale>
          <a:sx n="109" d="100"/>
          <a:sy n="109" d="100"/>
        </p:scale>
        <p:origin x="78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jpg>
</file>

<file path=ppt/media/image12.png>
</file>

<file path=ppt/media/image13.png>
</file>

<file path=ppt/media/image2.jp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DE"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c9f19219cf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 name="Google Shape;56;g2c9f19219cf_0_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 name="Google Shape;57;g2c9f19219cf_0_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c9f19219cf_1_6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 name="Google Shape;132;g2c9f19219cf_1_69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g2c9f19219cf_1_69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 name="Google Shape;1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c9f19219cf_1_6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g2c9f19219cf_1_6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g2c9f19219cf_1_6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c9f19219cf_1_7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g2c9f19219cf_1_70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g2c9f19219cf_1_70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c9f19219cf_1_7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Google Shape;180;g2c9f19219cf_1_7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1" name="Google Shape;181;g2c9f19219cf_1_71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9f19219cf_1_7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g2c9f19219cf_1_7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g2c9f19219cf_1_7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16</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 name="Google Shape;6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 name="Google Shape;6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c9f19219c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 name="Google Shape;73;g2c9f19219c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 name="Google Shape;74;g2c9f19219cf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 name="Google Shape;8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c9f19219cf_0_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 name="Google Shape;90;g2c9f19219cf_0_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g2c9f19219cf_0_3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 name="Google Shape;107;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c9f19219cf_1_7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 name="Google Shape;124;g2c9f19219cf_1_7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g2c9f19219cf_1_72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DE"/>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g2c9f19219cf_0_1397"/>
          <p:cNvSpPr txBox="1">
            <a:spLocks noGrp="1"/>
          </p:cNvSpPr>
          <p:nvPr>
            <p:ph type="ctrTitle"/>
          </p:nvPr>
        </p:nvSpPr>
        <p:spPr>
          <a:xfrm>
            <a:off x="415611" y="992767"/>
            <a:ext cx="11360700" cy="27369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a:endParaRPr/>
          </a:p>
        </p:txBody>
      </p:sp>
      <p:sp>
        <p:nvSpPr>
          <p:cNvPr id="15" name="Google Shape;15;g2c9f19219cf_0_1397"/>
          <p:cNvSpPr txBox="1">
            <a:spLocks noGrp="1"/>
          </p:cNvSpPr>
          <p:nvPr>
            <p:ph type="subTitle" idx="1"/>
          </p:nvPr>
        </p:nvSpPr>
        <p:spPr>
          <a:xfrm>
            <a:off x="415600" y="3778833"/>
            <a:ext cx="11360700" cy="1056900"/>
          </a:xfrm>
          <a:prstGeom prst="rect">
            <a:avLst/>
          </a:prstGeom>
        </p:spPr>
        <p:txBody>
          <a:bodyPr spcFirstLastPara="1" wrap="square" lIns="121900" tIns="121900" rIns="121900" bIns="121900" anchor="t" anchorCtr="0">
            <a:norm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6" name="Google Shape;16;g2c9f19219cf_0_139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g2c9f19219cf_0_1432"/>
          <p:cNvSpPr txBox="1">
            <a:spLocks noGrp="1"/>
          </p:cNvSpPr>
          <p:nvPr>
            <p:ph type="title" hasCustomPrompt="1"/>
          </p:nvPr>
        </p:nvSpPr>
        <p:spPr>
          <a:xfrm>
            <a:off x="415600" y="1474833"/>
            <a:ext cx="11360700" cy="26181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50" name="Google Shape;50;g2c9f19219cf_0_1432"/>
          <p:cNvSpPr txBox="1">
            <a:spLocks noGrp="1"/>
          </p:cNvSpPr>
          <p:nvPr>
            <p:ph type="body" idx="1"/>
          </p:nvPr>
        </p:nvSpPr>
        <p:spPr>
          <a:xfrm>
            <a:off x="415600" y="4202967"/>
            <a:ext cx="11360700" cy="1734300"/>
          </a:xfrm>
          <a:prstGeom prst="rect">
            <a:avLst/>
          </a:prstGeom>
        </p:spPr>
        <p:txBody>
          <a:bodyPr spcFirstLastPara="1" wrap="square" lIns="121900" tIns="121900" rIns="121900" bIns="121900" anchor="t" anchorCtr="0">
            <a:normAutofit/>
          </a:bodyPr>
          <a:lstStyle>
            <a:lvl1pPr marL="457200" lvl="0" indent="-381000" algn="ctr">
              <a:spcBef>
                <a:spcPts val="0"/>
              </a:spcBef>
              <a:spcAft>
                <a:spcPts val="0"/>
              </a:spcAft>
              <a:buSzPts val="2400"/>
              <a:buChar char="●"/>
              <a:defRPr/>
            </a:lvl1pPr>
            <a:lvl2pPr marL="914400" lvl="1" indent="-349250" algn="ctr">
              <a:spcBef>
                <a:spcPts val="0"/>
              </a:spcBef>
              <a:spcAft>
                <a:spcPts val="0"/>
              </a:spcAft>
              <a:buSzPts val="1900"/>
              <a:buChar char="○"/>
              <a:defRPr/>
            </a:lvl2pPr>
            <a:lvl3pPr marL="1371600" lvl="2" indent="-349250" algn="ctr">
              <a:spcBef>
                <a:spcPts val="0"/>
              </a:spcBef>
              <a:spcAft>
                <a:spcPts val="0"/>
              </a:spcAft>
              <a:buSzPts val="1900"/>
              <a:buChar char="■"/>
              <a:defRPr/>
            </a:lvl3pPr>
            <a:lvl4pPr marL="1828800" lvl="3" indent="-349250" algn="ctr">
              <a:spcBef>
                <a:spcPts val="0"/>
              </a:spcBef>
              <a:spcAft>
                <a:spcPts val="0"/>
              </a:spcAft>
              <a:buSzPts val="1900"/>
              <a:buChar char="●"/>
              <a:defRPr/>
            </a:lvl4pPr>
            <a:lvl5pPr marL="2286000" lvl="4" indent="-349250" algn="ctr">
              <a:spcBef>
                <a:spcPts val="0"/>
              </a:spcBef>
              <a:spcAft>
                <a:spcPts val="0"/>
              </a:spcAft>
              <a:buSzPts val="1900"/>
              <a:buChar char="○"/>
              <a:defRPr/>
            </a:lvl5pPr>
            <a:lvl6pPr marL="2743200" lvl="5" indent="-349250" algn="ctr">
              <a:spcBef>
                <a:spcPts val="0"/>
              </a:spcBef>
              <a:spcAft>
                <a:spcPts val="0"/>
              </a:spcAft>
              <a:buSzPts val="1900"/>
              <a:buChar char="■"/>
              <a:defRPr/>
            </a:lvl6pPr>
            <a:lvl7pPr marL="3200400" lvl="6" indent="-349250" algn="ctr">
              <a:spcBef>
                <a:spcPts val="0"/>
              </a:spcBef>
              <a:spcAft>
                <a:spcPts val="0"/>
              </a:spcAft>
              <a:buSzPts val="1900"/>
              <a:buChar char="●"/>
              <a:defRPr/>
            </a:lvl7pPr>
            <a:lvl8pPr marL="3657600" lvl="7" indent="-349250" algn="ctr">
              <a:spcBef>
                <a:spcPts val="0"/>
              </a:spcBef>
              <a:spcAft>
                <a:spcPts val="0"/>
              </a:spcAft>
              <a:buSzPts val="1900"/>
              <a:buChar char="○"/>
              <a:defRPr/>
            </a:lvl8pPr>
            <a:lvl9pPr marL="4114800" lvl="8" indent="-349250" algn="ctr">
              <a:spcBef>
                <a:spcPts val="0"/>
              </a:spcBef>
              <a:spcAft>
                <a:spcPts val="0"/>
              </a:spcAft>
              <a:buSzPts val="1900"/>
              <a:buChar char="■"/>
              <a:defRPr/>
            </a:lvl9pPr>
          </a:lstStyle>
          <a:p>
            <a:endParaRPr/>
          </a:p>
        </p:txBody>
      </p:sp>
      <p:sp>
        <p:nvSpPr>
          <p:cNvPr id="51" name="Google Shape;51;g2c9f19219cf_0_143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g2c9f19219cf_0_143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g2c9f19219cf_0_1401"/>
          <p:cNvSpPr txBox="1">
            <a:spLocks noGrp="1"/>
          </p:cNvSpPr>
          <p:nvPr>
            <p:ph type="title"/>
          </p:nvPr>
        </p:nvSpPr>
        <p:spPr>
          <a:xfrm>
            <a:off x="415600" y="2867800"/>
            <a:ext cx="11360700" cy="1122300"/>
          </a:xfrm>
          <a:prstGeom prst="rect">
            <a:avLst/>
          </a:prstGeom>
        </p:spPr>
        <p:txBody>
          <a:bodyPr spcFirstLastPara="1" wrap="square" lIns="121900" tIns="121900" rIns="121900" bIns="121900" anchor="ctr"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g2c9f19219cf_0_140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g2c9f19219cf_0_1404"/>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2" name="Google Shape;22;g2c9f19219cf_0_1404"/>
          <p:cNvSpPr txBox="1">
            <a:spLocks noGrp="1"/>
          </p:cNvSpPr>
          <p:nvPr>
            <p:ph type="body" idx="1"/>
          </p:nvPr>
        </p:nvSpPr>
        <p:spPr>
          <a:xfrm>
            <a:off x="415600" y="1536633"/>
            <a:ext cx="11360700" cy="4555200"/>
          </a:xfrm>
          <a:prstGeom prst="rect">
            <a:avLst/>
          </a:prstGeom>
        </p:spPr>
        <p:txBody>
          <a:bodyPr spcFirstLastPara="1" wrap="square" lIns="121900" tIns="121900" rIns="121900" bIns="121900" anchor="t" anchorCtr="0">
            <a:normAutofit/>
          </a:bodyPr>
          <a:lstStyle>
            <a:lvl1pPr marL="457200" lvl="0" indent="-381000">
              <a:spcBef>
                <a:spcPts val="0"/>
              </a:spcBef>
              <a:spcAft>
                <a:spcPts val="0"/>
              </a:spcAft>
              <a:buSzPts val="24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23" name="Google Shape;23;g2c9f19219cf_0_140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g2c9f19219cf_0_1408"/>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6" name="Google Shape;26;g2c9f19219cf_0_1408"/>
          <p:cNvSpPr txBox="1">
            <a:spLocks noGrp="1"/>
          </p:cNvSpPr>
          <p:nvPr>
            <p:ph type="body" idx="1"/>
          </p:nvPr>
        </p:nvSpPr>
        <p:spPr>
          <a:xfrm>
            <a:off x="415600" y="1536633"/>
            <a:ext cx="5333100" cy="45552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27" name="Google Shape;27;g2c9f19219cf_0_1408"/>
          <p:cNvSpPr txBox="1">
            <a:spLocks noGrp="1"/>
          </p:cNvSpPr>
          <p:nvPr>
            <p:ph type="body" idx="2"/>
          </p:nvPr>
        </p:nvSpPr>
        <p:spPr>
          <a:xfrm>
            <a:off x="6443200" y="1536633"/>
            <a:ext cx="5333100" cy="45552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28" name="Google Shape;28;g2c9f19219cf_0_140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g2c9f19219cf_0_1413"/>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31" name="Google Shape;31;g2c9f19219cf_0_141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g2c9f19219cf_0_1416"/>
          <p:cNvSpPr txBox="1">
            <a:spLocks noGrp="1"/>
          </p:cNvSpPr>
          <p:nvPr>
            <p:ph type="title"/>
          </p:nvPr>
        </p:nvSpPr>
        <p:spPr>
          <a:xfrm>
            <a:off x="415600" y="740800"/>
            <a:ext cx="3744000" cy="1007700"/>
          </a:xfrm>
          <a:prstGeom prst="rect">
            <a:avLst/>
          </a:prstGeom>
        </p:spPr>
        <p:txBody>
          <a:bodyPr spcFirstLastPara="1" wrap="square" lIns="121900" tIns="121900" rIns="121900" bIns="121900" anchor="b"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34" name="Google Shape;34;g2c9f19219cf_0_1416"/>
          <p:cNvSpPr txBox="1">
            <a:spLocks noGrp="1"/>
          </p:cNvSpPr>
          <p:nvPr>
            <p:ph type="body" idx="1"/>
          </p:nvPr>
        </p:nvSpPr>
        <p:spPr>
          <a:xfrm>
            <a:off x="415600" y="1852800"/>
            <a:ext cx="3744000" cy="4239300"/>
          </a:xfrm>
          <a:prstGeom prst="rect">
            <a:avLst/>
          </a:prstGeom>
        </p:spPr>
        <p:txBody>
          <a:bodyPr spcFirstLastPara="1" wrap="square" lIns="121900" tIns="121900" rIns="121900" bIns="121900" anchor="t" anchorCtr="0">
            <a:normAutofit/>
          </a:bodyPr>
          <a:lstStyle>
            <a:lvl1pPr marL="457200" lvl="0" indent="-330200">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5" name="Google Shape;35;g2c9f19219cf_0_141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g2c9f19219cf_0_1420"/>
          <p:cNvSpPr txBox="1">
            <a:spLocks noGrp="1"/>
          </p:cNvSpPr>
          <p:nvPr>
            <p:ph type="title"/>
          </p:nvPr>
        </p:nvSpPr>
        <p:spPr>
          <a:xfrm>
            <a:off x="653667" y="600200"/>
            <a:ext cx="8490300" cy="5454300"/>
          </a:xfrm>
          <a:prstGeom prst="rect">
            <a:avLst/>
          </a:prstGeom>
        </p:spPr>
        <p:txBody>
          <a:bodyPr spcFirstLastPara="1" wrap="square" lIns="121900" tIns="121900" rIns="121900" bIns="121900" anchor="ctr" anchorCtr="0">
            <a:norm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
        <p:nvSpPr>
          <p:cNvPr id="38" name="Google Shape;38;g2c9f19219cf_0_142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g2c9f19219cf_0_1423"/>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1" name="Google Shape;41;g2c9f19219cf_0_1423"/>
          <p:cNvSpPr txBox="1">
            <a:spLocks noGrp="1"/>
          </p:cNvSpPr>
          <p:nvPr>
            <p:ph type="title"/>
          </p:nvPr>
        </p:nvSpPr>
        <p:spPr>
          <a:xfrm>
            <a:off x="354000" y="1644233"/>
            <a:ext cx="5393700" cy="19764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a:endParaRPr/>
          </a:p>
        </p:txBody>
      </p:sp>
      <p:sp>
        <p:nvSpPr>
          <p:cNvPr id="42" name="Google Shape;42;g2c9f19219cf_0_1423"/>
          <p:cNvSpPr txBox="1">
            <a:spLocks noGrp="1"/>
          </p:cNvSpPr>
          <p:nvPr>
            <p:ph type="subTitle" idx="1"/>
          </p:nvPr>
        </p:nvSpPr>
        <p:spPr>
          <a:xfrm>
            <a:off x="354000" y="3737433"/>
            <a:ext cx="5393700" cy="1646700"/>
          </a:xfrm>
          <a:prstGeom prst="rect">
            <a:avLst/>
          </a:prstGeom>
        </p:spPr>
        <p:txBody>
          <a:bodyPr spcFirstLastPara="1" wrap="square" lIns="121900" tIns="121900" rIns="121900" bIns="1219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3" name="Google Shape;43;g2c9f19219cf_0_1423"/>
          <p:cNvSpPr txBox="1">
            <a:spLocks noGrp="1"/>
          </p:cNvSpPr>
          <p:nvPr>
            <p:ph type="body" idx="2"/>
          </p:nvPr>
        </p:nvSpPr>
        <p:spPr>
          <a:xfrm>
            <a:off x="6586000" y="965433"/>
            <a:ext cx="5115900" cy="4926900"/>
          </a:xfrm>
          <a:prstGeom prst="rect">
            <a:avLst/>
          </a:prstGeom>
        </p:spPr>
        <p:txBody>
          <a:bodyPr spcFirstLastPara="1" wrap="square" lIns="121900" tIns="121900" rIns="121900" bIns="121900" anchor="ctr" anchorCtr="0">
            <a:normAutofit/>
          </a:bodyPr>
          <a:lstStyle>
            <a:lvl1pPr marL="457200" lvl="0" indent="-381000">
              <a:spcBef>
                <a:spcPts val="0"/>
              </a:spcBef>
              <a:spcAft>
                <a:spcPts val="0"/>
              </a:spcAft>
              <a:buSzPts val="24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44" name="Google Shape;44;g2c9f19219cf_0_142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g2c9f19219cf_0_1429"/>
          <p:cNvSpPr txBox="1">
            <a:spLocks noGrp="1"/>
          </p:cNvSpPr>
          <p:nvPr>
            <p:ph type="body" idx="1"/>
          </p:nvPr>
        </p:nvSpPr>
        <p:spPr>
          <a:xfrm>
            <a:off x="415600" y="5640767"/>
            <a:ext cx="7998300" cy="8067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2400"/>
              <a:buNone/>
              <a:defRPr/>
            </a:lvl1pPr>
          </a:lstStyle>
          <a:p>
            <a:endParaRPr/>
          </a:p>
        </p:txBody>
      </p:sp>
      <p:sp>
        <p:nvSpPr>
          <p:cNvPr id="47" name="Google Shape;47;g2c9f19219cf_0_142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D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Google Shape;10;g2c9f19219cf_0_139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dk1"/>
              </a:buClr>
              <a:buSzPts val="3700"/>
              <a:buNone/>
              <a:defRPr sz="3700">
                <a:solidFill>
                  <a:schemeClr val="dk1"/>
                </a:solidFill>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a:endParaRPr/>
          </a:p>
        </p:txBody>
      </p:sp>
      <p:sp>
        <p:nvSpPr>
          <p:cNvPr id="11" name="Google Shape;11;g2c9f19219cf_0_139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81000">
              <a:lnSpc>
                <a:spcPct val="115000"/>
              </a:lnSpc>
              <a:spcBef>
                <a:spcPts val="0"/>
              </a:spcBef>
              <a:spcAft>
                <a:spcPts val="0"/>
              </a:spcAft>
              <a:buClr>
                <a:schemeClr val="dk2"/>
              </a:buClr>
              <a:buSzPts val="2400"/>
              <a:buChar char="●"/>
              <a:defRPr sz="2400">
                <a:solidFill>
                  <a:schemeClr val="dk2"/>
                </a:solidFill>
              </a:defRPr>
            </a:lvl1pPr>
            <a:lvl2pPr marL="914400" lvl="1" indent="-349250">
              <a:lnSpc>
                <a:spcPct val="115000"/>
              </a:lnSpc>
              <a:spcBef>
                <a:spcPts val="0"/>
              </a:spcBef>
              <a:spcAft>
                <a:spcPts val="0"/>
              </a:spcAft>
              <a:buClr>
                <a:schemeClr val="dk2"/>
              </a:buClr>
              <a:buSzPts val="1900"/>
              <a:buChar char="○"/>
              <a:defRPr sz="1900">
                <a:solidFill>
                  <a:schemeClr val="dk2"/>
                </a:solidFill>
              </a:defRPr>
            </a:lvl2pPr>
            <a:lvl3pPr marL="1371600" lvl="2" indent="-349250">
              <a:lnSpc>
                <a:spcPct val="115000"/>
              </a:lnSpc>
              <a:spcBef>
                <a:spcPts val="0"/>
              </a:spcBef>
              <a:spcAft>
                <a:spcPts val="0"/>
              </a:spcAft>
              <a:buClr>
                <a:schemeClr val="dk2"/>
              </a:buClr>
              <a:buSzPts val="1900"/>
              <a:buChar char="■"/>
              <a:defRPr sz="1900">
                <a:solidFill>
                  <a:schemeClr val="dk2"/>
                </a:solidFill>
              </a:defRPr>
            </a:lvl3pPr>
            <a:lvl4pPr marL="1828800" lvl="3" indent="-349250">
              <a:lnSpc>
                <a:spcPct val="115000"/>
              </a:lnSpc>
              <a:spcBef>
                <a:spcPts val="0"/>
              </a:spcBef>
              <a:spcAft>
                <a:spcPts val="0"/>
              </a:spcAft>
              <a:buClr>
                <a:schemeClr val="dk2"/>
              </a:buClr>
              <a:buSzPts val="1900"/>
              <a:buChar char="●"/>
              <a:defRPr sz="1900">
                <a:solidFill>
                  <a:schemeClr val="dk2"/>
                </a:solidFill>
              </a:defRPr>
            </a:lvl4pPr>
            <a:lvl5pPr marL="2286000" lvl="4" indent="-349250">
              <a:lnSpc>
                <a:spcPct val="115000"/>
              </a:lnSpc>
              <a:spcBef>
                <a:spcPts val="0"/>
              </a:spcBef>
              <a:spcAft>
                <a:spcPts val="0"/>
              </a:spcAft>
              <a:buClr>
                <a:schemeClr val="dk2"/>
              </a:buClr>
              <a:buSzPts val="1900"/>
              <a:buChar char="○"/>
              <a:defRPr sz="1900">
                <a:solidFill>
                  <a:schemeClr val="dk2"/>
                </a:solidFill>
              </a:defRPr>
            </a:lvl5pPr>
            <a:lvl6pPr marL="2743200" lvl="5" indent="-349250">
              <a:lnSpc>
                <a:spcPct val="115000"/>
              </a:lnSpc>
              <a:spcBef>
                <a:spcPts val="0"/>
              </a:spcBef>
              <a:spcAft>
                <a:spcPts val="0"/>
              </a:spcAft>
              <a:buClr>
                <a:schemeClr val="dk2"/>
              </a:buClr>
              <a:buSzPts val="1900"/>
              <a:buChar char="■"/>
              <a:defRPr sz="1900">
                <a:solidFill>
                  <a:schemeClr val="dk2"/>
                </a:solidFill>
              </a:defRPr>
            </a:lvl6pPr>
            <a:lvl7pPr marL="3200400" lvl="6" indent="-349250">
              <a:lnSpc>
                <a:spcPct val="115000"/>
              </a:lnSpc>
              <a:spcBef>
                <a:spcPts val="0"/>
              </a:spcBef>
              <a:spcAft>
                <a:spcPts val="0"/>
              </a:spcAft>
              <a:buClr>
                <a:schemeClr val="dk2"/>
              </a:buClr>
              <a:buSzPts val="1900"/>
              <a:buChar char="●"/>
              <a:defRPr sz="1900">
                <a:solidFill>
                  <a:schemeClr val="dk2"/>
                </a:solidFill>
              </a:defRPr>
            </a:lvl7pPr>
            <a:lvl8pPr marL="3657600" lvl="7" indent="-349250">
              <a:lnSpc>
                <a:spcPct val="115000"/>
              </a:lnSpc>
              <a:spcBef>
                <a:spcPts val="0"/>
              </a:spcBef>
              <a:spcAft>
                <a:spcPts val="0"/>
              </a:spcAft>
              <a:buClr>
                <a:schemeClr val="dk2"/>
              </a:buClr>
              <a:buSzPts val="1900"/>
              <a:buChar char="○"/>
              <a:defRPr sz="1900">
                <a:solidFill>
                  <a:schemeClr val="dk2"/>
                </a:solidFill>
              </a:defRPr>
            </a:lvl8pPr>
            <a:lvl9pPr marL="4114800" lvl="8" indent="-349250">
              <a:lnSpc>
                <a:spcPct val="115000"/>
              </a:lnSpc>
              <a:spcBef>
                <a:spcPts val="0"/>
              </a:spcBef>
              <a:spcAft>
                <a:spcPts val="0"/>
              </a:spcAft>
              <a:buClr>
                <a:schemeClr val="dk2"/>
              </a:buClr>
              <a:buSzPts val="1900"/>
              <a:buChar char="■"/>
              <a:defRPr sz="1900">
                <a:solidFill>
                  <a:schemeClr val="dk2"/>
                </a:solidFill>
              </a:defRPr>
            </a:lvl9pPr>
          </a:lstStyle>
          <a:p>
            <a:endParaRPr/>
          </a:p>
        </p:txBody>
      </p:sp>
      <p:sp>
        <p:nvSpPr>
          <p:cNvPr id="12" name="Google Shape;12;g2c9f19219cf_0_139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DE"/>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atejaswini.vemula@stud.fra-uas.de"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1.png"/><Relationship Id="rId4" Type="http://schemas.openxmlformats.org/officeDocument/2006/relationships/hyperlink" Target="mailto:aswini.thirumaran@stud.fra-uas.d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8.jpg"/><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8" Type="http://schemas.openxmlformats.org/officeDocument/2006/relationships/hyperlink" Target="https://www.numenta.com/resources/research-publications/papers/hierarchical-temporal-memory-white-paper/" TargetMode="External"/><Relationship Id="rId3" Type="http://schemas.openxmlformats.org/officeDocument/2006/relationships/image" Target="../media/image1.png"/><Relationship Id="rId7" Type="http://schemas.openxmlformats.org/officeDocument/2006/relationships/hyperlink" Target="https://doi.org/10.3389/fncir.2017.00081"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doi.org/10.1109/tdsc.2020.3037054" TargetMode="External"/><Relationship Id="rId5" Type="http://schemas.openxmlformats.org/officeDocument/2006/relationships/hyperlink" Target="https://devblogs.microsoft.com/dotnet/introducing-net-multi-platform-app-ui/" TargetMode="External"/><Relationship Id="rId4" Type="http://schemas.openxmlformats.org/officeDocument/2006/relationships/hyperlink" Target="https://doi.org/10.3389/fncir.2016.00023" TargetMode="External"/><Relationship Id="rId9" Type="http://schemas.openxmlformats.org/officeDocument/2006/relationships/hyperlink" Target="https://doi.org/10.48550/arXiv.1503.07469"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g2c9f19219cf_0_9"/>
          <p:cNvSpPr txBox="1">
            <a:spLocks noGrp="1"/>
          </p:cNvSpPr>
          <p:nvPr>
            <p:ph type="ctrTitle"/>
          </p:nvPr>
        </p:nvSpPr>
        <p:spPr>
          <a:xfrm>
            <a:off x="1524000" y="1122363"/>
            <a:ext cx="9144000" cy="7176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3000"/>
              <a:buFont typeface="Play"/>
              <a:buNone/>
            </a:pPr>
            <a:r>
              <a:rPr lang="en-DE" sz="2900" i="1">
                <a:latin typeface="Times New Roman"/>
                <a:ea typeface="Times New Roman"/>
                <a:cs typeface="Times New Roman"/>
                <a:sym typeface="Times New Roman"/>
              </a:rPr>
              <a:t>Implement the SDR representation in the MAUI Application</a:t>
            </a:r>
            <a:endParaRPr sz="2900" i="1">
              <a:latin typeface="Times New Roman"/>
              <a:ea typeface="Times New Roman"/>
              <a:cs typeface="Times New Roman"/>
              <a:sym typeface="Times New Roman"/>
            </a:endParaRPr>
          </a:p>
        </p:txBody>
      </p:sp>
      <p:sp>
        <p:nvSpPr>
          <p:cNvPr id="60" name="Google Shape;60;g2c9f19219cf_0_9"/>
          <p:cNvSpPr txBox="1">
            <a:spLocks noGrp="1"/>
          </p:cNvSpPr>
          <p:nvPr>
            <p:ph type="subTitle" idx="1"/>
          </p:nvPr>
        </p:nvSpPr>
        <p:spPr>
          <a:xfrm>
            <a:off x="1524000" y="2021400"/>
            <a:ext cx="10143300" cy="33291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1800"/>
              <a:buNone/>
            </a:pPr>
            <a:r>
              <a:rPr lang="en-DE" sz="1700">
                <a:latin typeface="Times New Roman"/>
                <a:ea typeface="Times New Roman"/>
                <a:cs typeface="Times New Roman"/>
                <a:sym typeface="Times New Roman"/>
              </a:rPr>
              <a:t>Information Technology Course Module Software Engineering </a:t>
            </a:r>
            <a:endParaRPr sz="1700">
              <a:latin typeface="Times New Roman"/>
              <a:ea typeface="Times New Roman"/>
              <a:cs typeface="Times New Roman"/>
              <a:sym typeface="Times New Roman"/>
            </a:endParaRPr>
          </a:p>
          <a:p>
            <a:pPr marL="0" lvl="0" indent="0" algn="ctr" rtl="0">
              <a:lnSpc>
                <a:spcPct val="90000"/>
              </a:lnSpc>
              <a:spcBef>
                <a:spcPts val="0"/>
              </a:spcBef>
              <a:spcAft>
                <a:spcPts val="0"/>
              </a:spcAft>
              <a:buClr>
                <a:schemeClr val="dk1"/>
              </a:buClr>
              <a:buSzPts val="1800"/>
              <a:buNone/>
            </a:pPr>
            <a:r>
              <a:rPr lang="en-DE" sz="1700">
                <a:latin typeface="Times New Roman"/>
                <a:ea typeface="Times New Roman"/>
                <a:cs typeface="Times New Roman"/>
                <a:sym typeface="Times New Roman"/>
              </a:rPr>
              <a:t>by Damir Dobric/ Andreas Pech</a:t>
            </a:r>
            <a:endParaRPr sz="1700">
              <a:latin typeface="Times New Roman"/>
              <a:ea typeface="Times New Roman"/>
              <a:cs typeface="Times New Roman"/>
              <a:sym typeface="Times New Roman"/>
            </a:endParaRPr>
          </a:p>
          <a:p>
            <a:pPr marL="0" lvl="0" indent="0" algn="ctr" rtl="0">
              <a:lnSpc>
                <a:spcPct val="90000"/>
              </a:lnSpc>
              <a:spcBef>
                <a:spcPts val="0"/>
              </a:spcBef>
              <a:spcAft>
                <a:spcPts val="0"/>
              </a:spcAft>
              <a:buClr>
                <a:schemeClr val="dk1"/>
              </a:buClr>
              <a:buSzPts val="1800"/>
              <a:buNone/>
            </a:pPr>
            <a:endParaRPr sz="1700">
              <a:latin typeface="Times New Roman"/>
              <a:ea typeface="Times New Roman"/>
              <a:cs typeface="Times New Roman"/>
              <a:sym typeface="Times New Roman"/>
            </a:endParaRPr>
          </a:p>
          <a:p>
            <a:pPr marL="0" lvl="0" indent="0" algn="ctr" rtl="0">
              <a:lnSpc>
                <a:spcPct val="90000"/>
              </a:lnSpc>
              <a:spcBef>
                <a:spcPts val="0"/>
              </a:spcBef>
              <a:spcAft>
                <a:spcPts val="0"/>
              </a:spcAft>
              <a:buClr>
                <a:schemeClr val="dk1"/>
              </a:buClr>
              <a:buSzPts val="1800"/>
              <a:buNone/>
            </a:pPr>
            <a:endParaRPr sz="1800">
              <a:solidFill>
                <a:schemeClr val="dk1"/>
              </a:solidFill>
              <a:latin typeface="Times New Roman"/>
              <a:ea typeface="Times New Roman"/>
              <a:cs typeface="Times New Roman"/>
              <a:sym typeface="Times New Roman"/>
            </a:endParaRPr>
          </a:p>
          <a:p>
            <a:pPr marL="0" lvl="0" indent="0" algn="ctr" rtl="0">
              <a:lnSpc>
                <a:spcPct val="90000"/>
              </a:lnSpc>
              <a:spcBef>
                <a:spcPts val="0"/>
              </a:spcBef>
              <a:spcAft>
                <a:spcPts val="0"/>
              </a:spcAft>
              <a:buClr>
                <a:schemeClr val="dk1"/>
              </a:buClr>
              <a:buSzPts val="1800"/>
              <a:buNone/>
            </a:pPr>
            <a:endParaRPr sz="1800">
              <a:solidFill>
                <a:schemeClr val="dk1"/>
              </a:solidFill>
              <a:latin typeface="Times New Roman"/>
              <a:ea typeface="Times New Roman"/>
              <a:cs typeface="Times New Roman"/>
              <a:sym typeface="Times New Roman"/>
            </a:endParaRPr>
          </a:p>
          <a:p>
            <a:pPr marL="6400800" lvl="0" indent="457200" algn="l" rtl="0">
              <a:lnSpc>
                <a:spcPct val="90000"/>
              </a:lnSpc>
              <a:spcBef>
                <a:spcPts val="0"/>
              </a:spcBef>
              <a:spcAft>
                <a:spcPts val="0"/>
              </a:spcAft>
              <a:buClr>
                <a:schemeClr val="dk1"/>
              </a:buClr>
              <a:buSzPts val="1800"/>
              <a:buNone/>
            </a:pPr>
            <a:r>
              <a:rPr lang="en-DE" sz="1800">
                <a:solidFill>
                  <a:schemeClr val="dk1"/>
                </a:solidFill>
                <a:latin typeface="Times New Roman"/>
                <a:ea typeface="Times New Roman"/>
                <a:cs typeface="Times New Roman"/>
                <a:sym typeface="Times New Roman"/>
              </a:rPr>
              <a:t>Presented by: Team_MAUI</a:t>
            </a:r>
            <a:endParaRPr sz="1800">
              <a:solidFill>
                <a:schemeClr val="dk1"/>
              </a:solidFill>
              <a:latin typeface="Times New Roman"/>
              <a:ea typeface="Times New Roman"/>
              <a:cs typeface="Times New Roman"/>
              <a:sym typeface="Times New Roman"/>
            </a:endParaRPr>
          </a:p>
          <a:p>
            <a:pPr marL="0" lvl="0" indent="0" algn="r" rtl="0">
              <a:lnSpc>
                <a:spcPct val="90000"/>
              </a:lnSpc>
              <a:spcBef>
                <a:spcPts val="0"/>
              </a:spcBef>
              <a:spcAft>
                <a:spcPts val="0"/>
              </a:spcAft>
              <a:buClr>
                <a:schemeClr val="dk1"/>
              </a:buClr>
              <a:buSzPts val="1800"/>
              <a:buNone/>
            </a:pPr>
            <a:endParaRPr sz="1800">
              <a:solidFill>
                <a:schemeClr val="dk1"/>
              </a:solidFill>
              <a:latin typeface="Times New Roman"/>
              <a:ea typeface="Times New Roman"/>
              <a:cs typeface="Times New Roman"/>
              <a:sym typeface="Times New Roman"/>
            </a:endParaRPr>
          </a:p>
          <a:p>
            <a:pPr marL="0" lvl="0" indent="0" algn="r" rtl="0">
              <a:lnSpc>
                <a:spcPct val="90000"/>
              </a:lnSpc>
              <a:spcBef>
                <a:spcPts val="0"/>
              </a:spcBef>
              <a:spcAft>
                <a:spcPts val="0"/>
              </a:spcAft>
              <a:buClr>
                <a:schemeClr val="dk1"/>
              </a:buClr>
              <a:buSzPts val="1800"/>
              <a:buNone/>
            </a:pPr>
            <a:r>
              <a:rPr lang="en-DE" sz="1800">
                <a:solidFill>
                  <a:schemeClr val="dk1"/>
                </a:solidFill>
                <a:latin typeface="Times New Roman"/>
                <a:ea typeface="Times New Roman"/>
                <a:cs typeface="Times New Roman"/>
                <a:sym typeface="Times New Roman"/>
              </a:rPr>
              <a:t>Saitejaswini Vemula (1507647)</a:t>
            </a:r>
            <a:endParaRPr sz="1800">
              <a:solidFill>
                <a:schemeClr val="dk1"/>
              </a:solidFill>
              <a:latin typeface="Times New Roman"/>
              <a:ea typeface="Times New Roman"/>
              <a:cs typeface="Times New Roman"/>
              <a:sym typeface="Times New Roman"/>
            </a:endParaRPr>
          </a:p>
          <a:p>
            <a:pPr marL="5486400" lvl="0" indent="457200" algn="r" rtl="0">
              <a:lnSpc>
                <a:spcPct val="90000"/>
              </a:lnSpc>
              <a:spcBef>
                <a:spcPts val="0"/>
              </a:spcBef>
              <a:spcAft>
                <a:spcPts val="0"/>
              </a:spcAft>
              <a:buClr>
                <a:schemeClr val="dk1"/>
              </a:buClr>
              <a:buSzPts val="1800"/>
              <a:buNone/>
            </a:pPr>
            <a:r>
              <a:rPr lang="en-DE" sz="1800">
                <a:solidFill>
                  <a:schemeClr val="dk1"/>
                </a:solidFill>
                <a:latin typeface="Times New Roman"/>
                <a:ea typeface="Times New Roman"/>
                <a:cs typeface="Times New Roman"/>
                <a:sym typeface="Times New Roman"/>
              </a:rPr>
              <a:t>  </a:t>
            </a:r>
            <a:r>
              <a:rPr lang="en-DE" sz="1400" u="sng">
                <a:solidFill>
                  <a:schemeClr val="dk1"/>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satejaswini.vemula</a:t>
            </a:r>
            <a:r>
              <a:rPr lang="en-DE" sz="1400" u="sng">
                <a:solidFill>
                  <a:schemeClr val="dk1"/>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@stud.fra-uas.de</a:t>
            </a:r>
            <a:endParaRPr sz="1400">
              <a:solidFill>
                <a:schemeClr val="dk1"/>
              </a:solidFill>
              <a:latin typeface="Times New Roman"/>
              <a:ea typeface="Times New Roman"/>
              <a:cs typeface="Times New Roman"/>
              <a:sym typeface="Times New Roman"/>
            </a:endParaRPr>
          </a:p>
          <a:p>
            <a:pPr marL="0" lvl="0" indent="0" algn="r" rtl="0">
              <a:lnSpc>
                <a:spcPct val="90000"/>
              </a:lnSpc>
              <a:spcBef>
                <a:spcPts val="0"/>
              </a:spcBef>
              <a:spcAft>
                <a:spcPts val="0"/>
              </a:spcAft>
              <a:buClr>
                <a:schemeClr val="dk1"/>
              </a:buClr>
              <a:buSzPts val="1800"/>
              <a:buNone/>
            </a:pPr>
            <a:endParaRPr sz="1600">
              <a:solidFill>
                <a:schemeClr val="dk1"/>
              </a:solidFill>
              <a:latin typeface="Times New Roman"/>
              <a:ea typeface="Times New Roman"/>
              <a:cs typeface="Times New Roman"/>
              <a:sym typeface="Times New Roman"/>
            </a:endParaRPr>
          </a:p>
          <a:p>
            <a:pPr marL="6400800" lvl="0" indent="457200" algn="ctr" rtl="0">
              <a:lnSpc>
                <a:spcPct val="90000"/>
              </a:lnSpc>
              <a:spcBef>
                <a:spcPts val="0"/>
              </a:spcBef>
              <a:spcAft>
                <a:spcPts val="0"/>
              </a:spcAft>
              <a:buClr>
                <a:schemeClr val="dk1"/>
              </a:buClr>
              <a:buSzPts val="1800"/>
              <a:buNone/>
            </a:pPr>
            <a:r>
              <a:rPr lang="en-DE" sz="1800">
                <a:solidFill>
                  <a:schemeClr val="dk1"/>
                </a:solidFill>
                <a:latin typeface="Times New Roman"/>
                <a:ea typeface="Times New Roman"/>
                <a:cs typeface="Times New Roman"/>
                <a:sym typeface="Times New Roman"/>
              </a:rPr>
              <a:t>     Aswini Thirumaran (1510315)</a:t>
            </a:r>
            <a:endParaRPr sz="1800">
              <a:solidFill>
                <a:schemeClr val="dk1"/>
              </a:solidFill>
              <a:latin typeface="Times New Roman"/>
              <a:ea typeface="Times New Roman"/>
              <a:cs typeface="Times New Roman"/>
              <a:sym typeface="Times New Roman"/>
            </a:endParaRPr>
          </a:p>
          <a:p>
            <a:pPr marL="5486400" lvl="0" indent="457200" algn="r" rtl="0">
              <a:lnSpc>
                <a:spcPct val="90000"/>
              </a:lnSpc>
              <a:spcBef>
                <a:spcPts val="0"/>
              </a:spcBef>
              <a:spcAft>
                <a:spcPts val="0"/>
              </a:spcAft>
              <a:buClr>
                <a:schemeClr val="dk1"/>
              </a:buClr>
              <a:buSzPts val="1800"/>
              <a:buNone/>
            </a:pPr>
            <a:r>
              <a:rPr lang="en-DE" sz="1800">
                <a:solidFill>
                  <a:schemeClr val="dk1"/>
                </a:solidFill>
                <a:latin typeface="Times New Roman"/>
                <a:ea typeface="Times New Roman"/>
                <a:cs typeface="Times New Roman"/>
                <a:sym typeface="Times New Roman"/>
              </a:rPr>
              <a:t>  </a:t>
            </a:r>
            <a:r>
              <a:rPr lang="en-DE" sz="1400" u="sng">
                <a:solidFill>
                  <a:schemeClr val="dk1"/>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aswini.thirumaran@stud.fra-uas.de</a:t>
            </a:r>
            <a:endParaRPr sz="1400">
              <a:solidFill>
                <a:schemeClr val="dk1"/>
              </a:solidFill>
              <a:latin typeface="Times New Roman"/>
              <a:ea typeface="Times New Roman"/>
              <a:cs typeface="Times New Roman"/>
              <a:sym typeface="Times New Roman"/>
            </a:endParaRPr>
          </a:p>
          <a:p>
            <a:pPr marL="0" lvl="0" indent="0" algn="r" rtl="0">
              <a:lnSpc>
                <a:spcPct val="90000"/>
              </a:lnSpc>
              <a:spcBef>
                <a:spcPts val="0"/>
              </a:spcBef>
              <a:spcAft>
                <a:spcPts val="0"/>
              </a:spcAft>
              <a:buClr>
                <a:schemeClr val="dk1"/>
              </a:buClr>
              <a:buSzPts val="1800"/>
              <a:buNone/>
            </a:pPr>
            <a:endParaRPr sz="1600">
              <a:solidFill>
                <a:schemeClr val="dk1"/>
              </a:solidFill>
              <a:latin typeface="Times New Roman"/>
              <a:ea typeface="Times New Roman"/>
              <a:cs typeface="Times New Roman"/>
              <a:sym typeface="Times New Roman"/>
            </a:endParaRPr>
          </a:p>
        </p:txBody>
      </p:sp>
      <p:pic>
        <p:nvPicPr>
          <p:cNvPr id="61" name="Google Shape;61;g2c9f19219cf_0_9"/>
          <p:cNvPicPr preferRelativeResize="0"/>
          <p:nvPr/>
        </p:nvPicPr>
        <p:blipFill rotWithShape="1">
          <a:blip r:embed="rId5">
            <a:alphaModFix/>
          </a:blip>
          <a:srcRect/>
          <a:stretch/>
        </p:blipFill>
        <p:spPr>
          <a:xfrm>
            <a:off x="10128738" y="168812"/>
            <a:ext cx="1800669" cy="717454"/>
          </a:xfrm>
          <a:prstGeom prst="rect">
            <a:avLst/>
          </a:prstGeom>
          <a:noFill/>
          <a:ln>
            <a:noFill/>
          </a:ln>
        </p:spPr>
      </p:pic>
      <p:pic>
        <p:nvPicPr>
          <p:cNvPr id="62" name="Google Shape;62;g2c9f19219cf_0_9"/>
          <p:cNvPicPr preferRelativeResize="0"/>
          <p:nvPr/>
        </p:nvPicPr>
        <p:blipFill>
          <a:blip r:embed="rId6">
            <a:alphaModFix/>
          </a:blip>
          <a:stretch>
            <a:fillRect/>
          </a:stretch>
        </p:blipFill>
        <p:spPr>
          <a:xfrm>
            <a:off x="881275" y="3104150"/>
            <a:ext cx="2676250" cy="2676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g2c9f19219cf_1_690"/>
          <p:cNvSpPr txBox="1">
            <a:spLocks noGrp="1"/>
          </p:cNvSpPr>
          <p:nvPr>
            <p:ph type="ctrTitle"/>
          </p:nvPr>
        </p:nvSpPr>
        <p:spPr>
          <a:xfrm>
            <a:off x="201025" y="168800"/>
            <a:ext cx="9144000" cy="4794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dk1"/>
              </a:buClr>
              <a:buSzPct val="100000"/>
              <a:buFont typeface="Play"/>
              <a:buNone/>
            </a:pPr>
            <a:r>
              <a:rPr lang="en-DE" sz="3000" b="1">
                <a:latin typeface="Times New Roman"/>
                <a:ea typeface="Times New Roman"/>
                <a:cs typeface="Times New Roman"/>
                <a:sym typeface="Times New Roman"/>
              </a:rPr>
              <a:t>Implementation of MAUI Application</a:t>
            </a:r>
            <a:endParaRPr sz="3000">
              <a:latin typeface="Times New Roman"/>
              <a:ea typeface="Times New Roman"/>
              <a:cs typeface="Times New Roman"/>
              <a:sym typeface="Times New Roman"/>
            </a:endParaRPr>
          </a:p>
        </p:txBody>
      </p:sp>
      <p:pic>
        <p:nvPicPr>
          <p:cNvPr id="136" name="Google Shape;136;g2c9f19219cf_1_690"/>
          <p:cNvPicPr preferRelativeResize="0"/>
          <p:nvPr/>
        </p:nvPicPr>
        <p:blipFill rotWithShape="1">
          <a:blip r:embed="rId3">
            <a:alphaModFix/>
          </a:blip>
          <a:srcRect/>
          <a:stretch/>
        </p:blipFill>
        <p:spPr>
          <a:xfrm>
            <a:off x="10128738" y="168812"/>
            <a:ext cx="1800669" cy="717454"/>
          </a:xfrm>
          <a:prstGeom prst="rect">
            <a:avLst/>
          </a:prstGeom>
          <a:noFill/>
          <a:ln>
            <a:noFill/>
          </a:ln>
        </p:spPr>
      </p:pic>
      <p:pic>
        <p:nvPicPr>
          <p:cNvPr id="137" name="Google Shape;137;g2c9f19219cf_1_690"/>
          <p:cNvPicPr preferRelativeResize="0"/>
          <p:nvPr/>
        </p:nvPicPr>
        <p:blipFill>
          <a:blip r:embed="rId4">
            <a:alphaModFix/>
          </a:blip>
          <a:stretch>
            <a:fillRect/>
          </a:stretch>
        </p:blipFill>
        <p:spPr>
          <a:xfrm>
            <a:off x="315050" y="817975"/>
            <a:ext cx="7769577" cy="2562226"/>
          </a:xfrm>
          <a:prstGeom prst="rect">
            <a:avLst/>
          </a:prstGeom>
          <a:noFill/>
          <a:ln>
            <a:noFill/>
          </a:ln>
        </p:spPr>
      </p:pic>
      <p:pic>
        <p:nvPicPr>
          <p:cNvPr id="138" name="Google Shape;138;g2c9f19219cf_1_690"/>
          <p:cNvPicPr preferRelativeResize="0"/>
          <p:nvPr/>
        </p:nvPicPr>
        <p:blipFill>
          <a:blip r:embed="rId5">
            <a:alphaModFix/>
          </a:blip>
          <a:stretch>
            <a:fillRect/>
          </a:stretch>
        </p:blipFill>
        <p:spPr>
          <a:xfrm>
            <a:off x="3939175" y="3712900"/>
            <a:ext cx="7769577" cy="2662576"/>
          </a:xfrm>
          <a:prstGeom prst="rect">
            <a:avLst/>
          </a:prstGeom>
          <a:noFill/>
          <a:ln>
            <a:noFill/>
          </a:ln>
        </p:spPr>
      </p:pic>
      <p:sp>
        <p:nvSpPr>
          <p:cNvPr id="139" name="Google Shape;139;g2c9f19219cf_1_690"/>
          <p:cNvSpPr txBox="1"/>
          <p:nvPr/>
        </p:nvSpPr>
        <p:spPr>
          <a:xfrm>
            <a:off x="2160550" y="3322375"/>
            <a:ext cx="3473100" cy="32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DE" sz="1200" b="1">
                <a:solidFill>
                  <a:schemeClr val="dk1"/>
                </a:solidFill>
                <a:latin typeface="Times New Roman"/>
                <a:ea typeface="Times New Roman"/>
                <a:cs typeface="Times New Roman"/>
                <a:sym typeface="Times New Roman"/>
              </a:rPr>
              <a:t>Fig. 3 File Handling</a:t>
            </a:r>
            <a:endParaRPr sz="1200" b="1">
              <a:solidFill>
                <a:schemeClr val="dk1"/>
              </a:solidFill>
              <a:latin typeface="Times New Roman"/>
              <a:ea typeface="Times New Roman"/>
              <a:cs typeface="Times New Roman"/>
              <a:sym typeface="Times New Roman"/>
            </a:endParaRPr>
          </a:p>
        </p:txBody>
      </p:sp>
      <p:sp>
        <p:nvSpPr>
          <p:cNvPr id="140" name="Google Shape;140;g2c9f19219cf_1_690"/>
          <p:cNvSpPr txBox="1"/>
          <p:nvPr/>
        </p:nvSpPr>
        <p:spPr>
          <a:xfrm>
            <a:off x="6087413" y="6375475"/>
            <a:ext cx="3473100" cy="32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DE" sz="1200" b="1">
                <a:solidFill>
                  <a:schemeClr val="dk1"/>
                </a:solidFill>
                <a:latin typeface="Times New Roman"/>
                <a:ea typeface="Times New Roman"/>
                <a:cs typeface="Times New Roman"/>
                <a:sym typeface="Times New Roman"/>
              </a:rPr>
              <a:t>Fig. 4 Data Processing</a:t>
            </a:r>
            <a:endParaRPr sz="1200" b="1">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6"/>
          <p:cNvSpPr txBox="1">
            <a:spLocks noGrp="1"/>
          </p:cNvSpPr>
          <p:nvPr>
            <p:ph type="ctrTitle"/>
          </p:nvPr>
        </p:nvSpPr>
        <p:spPr>
          <a:xfrm>
            <a:off x="367950" y="346262"/>
            <a:ext cx="9144000" cy="455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3000"/>
              <a:buFont typeface="Play"/>
              <a:buNone/>
            </a:pPr>
            <a:r>
              <a:rPr lang="en-DE" sz="2700" b="1">
                <a:latin typeface="Times New Roman"/>
                <a:ea typeface="Times New Roman"/>
                <a:cs typeface="Times New Roman"/>
                <a:sym typeface="Times New Roman"/>
              </a:rPr>
              <a:t>Test Cases with Results</a:t>
            </a:r>
            <a:endParaRPr sz="2700" b="1">
              <a:latin typeface="Times New Roman"/>
              <a:ea typeface="Times New Roman"/>
              <a:cs typeface="Times New Roman"/>
              <a:sym typeface="Times New Roman"/>
            </a:endParaRPr>
          </a:p>
        </p:txBody>
      </p:sp>
      <p:sp>
        <p:nvSpPr>
          <p:cNvPr id="147" name="Google Shape;147;p6"/>
          <p:cNvSpPr txBox="1">
            <a:spLocks noGrp="1"/>
          </p:cNvSpPr>
          <p:nvPr>
            <p:ph type="subTitle" idx="1"/>
          </p:nvPr>
        </p:nvSpPr>
        <p:spPr>
          <a:xfrm>
            <a:off x="462550" y="906625"/>
            <a:ext cx="5462100" cy="4839900"/>
          </a:xfrm>
          <a:prstGeom prst="rect">
            <a:avLst/>
          </a:prstGeom>
          <a:noFill/>
          <a:ln>
            <a:noFill/>
          </a:ln>
        </p:spPr>
        <p:txBody>
          <a:bodyPr spcFirstLastPara="1" wrap="square" lIns="91425" tIns="45700" rIns="91425" bIns="45700" anchor="t" anchorCtr="0">
            <a:normAutofit fontScale="70000" lnSpcReduction="20000"/>
          </a:bodyPr>
          <a:lstStyle/>
          <a:p>
            <a:pPr marL="0" lvl="0" indent="0" algn="l" rtl="0">
              <a:lnSpc>
                <a:spcPct val="150000"/>
              </a:lnSpc>
              <a:spcBef>
                <a:spcPts val="0"/>
              </a:spcBef>
              <a:spcAft>
                <a:spcPts val="0"/>
              </a:spcAft>
              <a:buClr>
                <a:schemeClr val="dk1"/>
              </a:buClr>
              <a:buSzPct val="64285"/>
              <a:buNone/>
            </a:pPr>
            <a:r>
              <a:rPr lang="en-DE" sz="2800">
                <a:solidFill>
                  <a:schemeClr val="dk1"/>
                </a:solidFill>
                <a:latin typeface="Times New Roman"/>
                <a:ea typeface="Times New Roman"/>
                <a:cs typeface="Times New Roman"/>
                <a:sym typeface="Times New Roman"/>
              </a:rPr>
              <a:t>Scenario 1 - </a:t>
            </a:r>
            <a:r>
              <a:rPr lang="en-DE" sz="2800" u="sng">
                <a:solidFill>
                  <a:schemeClr val="dk1"/>
                </a:solidFill>
                <a:latin typeface="Times New Roman"/>
                <a:ea typeface="Times New Roman"/>
                <a:cs typeface="Times New Roman"/>
                <a:sym typeface="Times New Roman"/>
              </a:rPr>
              <a:t>Default input parameters</a:t>
            </a:r>
            <a:endParaRPr sz="2800" u="sng">
              <a:solidFill>
                <a:schemeClr val="dk1"/>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chemeClr val="dk1"/>
              </a:buClr>
              <a:buSzPct val="89636"/>
              <a:buNone/>
            </a:pPr>
            <a:endParaRPr sz="2008" b="1">
              <a:solidFill>
                <a:schemeClr val="dk1"/>
              </a:solidFill>
              <a:latin typeface="Times New Roman"/>
              <a:ea typeface="Times New Roman"/>
              <a:cs typeface="Times New Roman"/>
              <a:sym typeface="Times New Roman"/>
            </a:endParaRPr>
          </a:p>
          <a:p>
            <a:pPr marL="457200" lvl="0" indent="-308249" algn="l" rtl="0">
              <a:lnSpc>
                <a:spcPct val="150000"/>
              </a:lnSpc>
              <a:spcBef>
                <a:spcPts val="0"/>
              </a:spcBef>
              <a:spcAft>
                <a:spcPts val="0"/>
              </a:spcAft>
              <a:buClr>
                <a:srgbClr val="1C1C1C"/>
              </a:buClr>
              <a:buSzPct val="100000"/>
              <a:buFont typeface="Times New Roman"/>
              <a:buChar char="●"/>
            </a:pPr>
            <a:r>
              <a:rPr lang="en-DE" sz="1791" b="1" i="1">
                <a:solidFill>
                  <a:srgbClr val="1C1C1C"/>
                </a:solidFill>
                <a:highlight>
                  <a:srgbClr val="FFFFFF"/>
                </a:highlight>
                <a:latin typeface="Times New Roman"/>
                <a:ea typeface="Times New Roman"/>
                <a:cs typeface="Times New Roman"/>
                <a:sym typeface="Times New Roman"/>
              </a:rPr>
              <a:t>Graph Name</a:t>
            </a:r>
            <a:r>
              <a:rPr lang="en-DE" sz="1791">
                <a:solidFill>
                  <a:srgbClr val="1C1C1C"/>
                </a:solidFill>
                <a:highlight>
                  <a:srgbClr val="FFFFFF"/>
                </a:highlight>
                <a:latin typeface="Times New Roman"/>
                <a:ea typeface="Times New Roman"/>
                <a:cs typeface="Times New Roman"/>
                <a:sym typeface="Times New Roman"/>
              </a:rPr>
              <a:t>: test1 → This parameter specifies the name of the graph that is being generated.</a:t>
            </a:r>
            <a:endParaRPr sz="1791">
              <a:solidFill>
                <a:srgbClr val="1C1C1C"/>
              </a:solidFill>
              <a:highlight>
                <a:srgbClr val="FFFFFF"/>
              </a:highlight>
              <a:latin typeface="Times New Roman"/>
              <a:ea typeface="Times New Roman"/>
              <a:cs typeface="Times New Roman"/>
              <a:sym typeface="Times New Roman"/>
            </a:endParaRPr>
          </a:p>
          <a:p>
            <a:pPr marL="457200" lvl="0" indent="-308249" algn="l" rtl="0">
              <a:lnSpc>
                <a:spcPct val="150000"/>
              </a:lnSpc>
              <a:spcBef>
                <a:spcPts val="0"/>
              </a:spcBef>
              <a:spcAft>
                <a:spcPts val="0"/>
              </a:spcAft>
              <a:buClr>
                <a:srgbClr val="1C1C1C"/>
              </a:buClr>
              <a:buSzPct val="100000"/>
              <a:buFont typeface="Times New Roman"/>
              <a:buChar char="●"/>
            </a:pPr>
            <a:r>
              <a:rPr lang="en-DE" sz="1791" b="1" i="1">
                <a:solidFill>
                  <a:srgbClr val="1C1C1C"/>
                </a:solidFill>
                <a:highlight>
                  <a:srgbClr val="FFFFFF"/>
                </a:highlight>
                <a:latin typeface="Times New Roman"/>
                <a:ea typeface="Times New Roman"/>
                <a:cs typeface="Times New Roman"/>
                <a:sym typeface="Times New Roman"/>
              </a:rPr>
              <a:t>Figure Name</a:t>
            </a:r>
            <a:r>
              <a:rPr lang="en-DE" sz="1791">
                <a:solidFill>
                  <a:srgbClr val="1C1C1C"/>
                </a:solidFill>
                <a:highlight>
                  <a:srgbClr val="FFFFFF"/>
                </a:highlight>
                <a:latin typeface="Times New Roman"/>
                <a:ea typeface="Times New Roman"/>
                <a:cs typeface="Times New Roman"/>
                <a:sym typeface="Times New Roman"/>
              </a:rPr>
              <a:t>: CorticalColumn → This parameter specifies the name of the figure being generated.</a:t>
            </a:r>
            <a:endParaRPr sz="1791">
              <a:solidFill>
                <a:srgbClr val="1C1C1C"/>
              </a:solidFill>
              <a:highlight>
                <a:srgbClr val="FFFFFF"/>
              </a:highlight>
              <a:latin typeface="Times New Roman"/>
              <a:ea typeface="Times New Roman"/>
              <a:cs typeface="Times New Roman"/>
              <a:sym typeface="Times New Roman"/>
            </a:endParaRPr>
          </a:p>
          <a:p>
            <a:pPr marL="457200" lvl="0" indent="-308249" algn="l" rtl="0">
              <a:lnSpc>
                <a:spcPct val="150000"/>
              </a:lnSpc>
              <a:spcBef>
                <a:spcPts val="0"/>
              </a:spcBef>
              <a:spcAft>
                <a:spcPts val="0"/>
              </a:spcAft>
              <a:buClr>
                <a:srgbClr val="1C1C1C"/>
              </a:buClr>
              <a:buSzPct val="100000"/>
              <a:buFont typeface="Times New Roman"/>
              <a:buChar char="●"/>
            </a:pPr>
            <a:r>
              <a:rPr lang="en-DE" sz="1791" b="1" i="1">
                <a:solidFill>
                  <a:srgbClr val="1C1C1C"/>
                </a:solidFill>
                <a:highlight>
                  <a:srgbClr val="FFFFFF"/>
                </a:highlight>
                <a:latin typeface="Times New Roman"/>
                <a:ea typeface="Times New Roman"/>
                <a:cs typeface="Times New Roman"/>
                <a:sym typeface="Times New Roman"/>
              </a:rPr>
              <a:t>Maximum Cycles:</a:t>
            </a:r>
            <a:r>
              <a:rPr lang="en-DE" sz="1791">
                <a:solidFill>
                  <a:srgbClr val="1C1C1C"/>
                </a:solidFill>
                <a:highlight>
                  <a:srgbClr val="FFFFFF"/>
                </a:highlight>
                <a:latin typeface="Times New Roman"/>
                <a:ea typeface="Times New Roman"/>
                <a:cs typeface="Times New Roman"/>
                <a:sym typeface="Times New Roman"/>
              </a:rPr>
              <a:t> 19 → This parameter sets the maximum number of cycles that will be run.</a:t>
            </a:r>
            <a:endParaRPr sz="1791">
              <a:solidFill>
                <a:srgbClr val="1C1C1C"/>
              </a:solidFill>
              <a:highlight>
                <a:srgbClr val="FFFFFF"/>
              </a:highlight>
              <a:latin typeface="Times New Roman"/>
              <a:ea typeface="Times New Roman"/>
              <a:cs typeface="Times New Roman"/>
              <a:sym typeface="Times New Roman"/>
            </a:endParaRPr>
          </a:p>
          <a:p>
            <a:pPr marL="457200" lvl="0" indent="-308249" algn="l" rtl="0">
              <a:lnSpc>
                <a:spcPct val="150000"/>
              </a:lnSpc>
              <a:spcBef>
                <a:spcPts val="0"/>
              </a:spcBef>
              <a:spcAft>
                <a:spcPts val="0"/>
              </a:spcAft>
              <a:buClr>
                <a:srgbClr val="1C1C1C"/>
              </a:buClr>
              <a:buSzPct val="100000"/>
              <a:buFont typeface="Times New Roman"/>
              <a:buChar char="●"/>
            </a:pPr>
            <a:r>
              <a:rPr lang="en-DE" sz="1791" b="1" i="1">
                <a:solidFill>
                  <a:srgbClr val="1C1C1C"/>
                </a:solidFill>
                <a:highlight>
                  <a:srgbClr val="FFFFFF"/>
                </a:highlight>
                <a:latin typeface="Times New Roman"/>
                <a:ea typeface="Times New Roman"/>
                <a:cs typeface="Times New Roman"/>
                <a:sym typeface="Times New Roman"/>
              </a:rPr>
              <a:t>Y-Axis Title</a:t>
            </a:r>
            <a:r>
              <a:rPr lang="en-DE" sz="1791">
                <a:solidFill>
                  <a:srgbClr val="1C1C1C"/>
                </a:solidFill>
                <a:highlight>
                  <a:srgbClr val="FFFFFF"/>
                </a:highlight>
                <a:latin typeface="Times New Roman"/>
                <a:ea typeface="Times New Roman"/>
                <a:cs typeface="Times New Roman"/>
                <a:sym typeface="Times New Roman"/>
              </a:rPr>
              <a:t>: Yaxis → This parameter specifies the title of the y-axis.</a:t>
            </a:r>
            <a:endParaRPr sz="1791">
              <a:solidFill>
                <a:srgbClr val="1C1C1C"/>
              </a:solidFill>
              <a:highlight>
                <a:srgbClr val="FFFFFF"/>
              </a:highlight>
              <a:latin typeface="Times New Roman"/>
              <a:ea typeface="Times New Roman"/>
              <a:cs typeface="Times New Roman"/>
              <a:sym typeface="Times New Roman"/>
            </a:endParaRPr>
          </a:p>
          <a:p>
            <a:pPr marL="457200" lvl="0" indent="-308249" algn="l" rtl="0">
              <a:lnSpc>
                <a:spcPct val="150000"/>
              </a:lnSpc>
              <a:spcBef>
                <a:spcPts val="0"/>
              </a:spcBef>
              <a:spcAft>
                <a:spcPts val="0"/>
              </a:spcAft>
              <a:buClr>
                <a:srgbClr val="1C1C1C"/>
              </a:buClr>
              <a:buSzPct val="100000"/>
              <a:buFont typeface="Times New Roman"/>
              <a:buChar char="●"/>
            </a:pPr>
            <a:r>
              <a:rPr lang="en-DE" sz="1791" b="1" i="1">
                <a:solidFill>
                  <a:srgbClr val="1C1C1C"/>
                </a:solidFill>
                <a:highlight>
                  <a:srgbClr val="FFFFFF"/>
                </a:highlight>
                <a:latin typeface="Times New Roman"/>
                <a:ea typeface="Times New Roman"/>
                <a:cs typeface="Times New Roman"/>
                <a:sym typeface="Times New Roman"/>
              </a:rPr>
              <a:t>X-Axis Title</a:t>
            </a:r>
            <a:r>
              <a:rPr lang="en-DE" sz="1791">
                <a:solidFill>
                  <a:srgbClr val="1C1C1C"/>
                </a:solidFill>
                <a:highlight>
                  <a:srgbClr val="FFFFFF"/>
                </a:highlight>
                <a:latin typeface="Times New Roman"/>
                <a:ea typeface="Times New Roman"/>
                <a:cs typeface="Times New Roman"/>
                <a:sym typeface="Times New Roman"/>
              </a:rPr>
              <a:t>: Xaxis → This parameter specifies the title of the x-axis.</a:t>
            </a:r>
            <a:endParaRPr sz="1791">
              <a:solidFill>
                <a:srgbClr val="1C1C1C"/>
              </a:solidFill>
              <a:highlight>
                <a:srgbClr val="FFFFFF"/>
              </a:highlight>
              <a:latin typeface="Times New Roman"/>
              <a:ea typeface="Times New Roman"/>
              <a:cs typeface="Times New Roman"/>
              <a:sym typeface="Times New Roman"/>
            </a:endParaRPr>
          </a:p>
          <a:p>
            <a:pPr marL="457200" lvl="0" indent="-308249" algn="l" rtl="0">
              <a:lnSpc>
                <a:spcPct val="150000"/>
              </a:lnSpc>
              <a:spcBef>
                <a:spcPts val="0"/>
              </a:spcBef>
              <a:spcAft>
                <a:spcPts val="0"/>
              </a:spcAft>
              <a:buClr>
                <a:srgbClr val="1C1C1C"/>
              </a:buClr>
              <a:buSzPct val="100000"/>
              <a:buFont typeface="Times New Roman"/>
              <a:buChar char="●"/>
            </a:pPr>
            <a:r>
              <a:rPr lang="en-DE" sz="1791" b="1" i="1">
                <a:solidFill>
                  <a:srgbClr val="1C1C1C"/>
                </a:solidFill>
                <a:highlight>
                  <a:srgbClr val="FFFFFF"/>
                </a:highlight>
                <a:latin typeface="Times New Roman"/>
                <a:ea typeface="Times New Roman"/>
                <a:cs typeface="Times New Roman"/>
                <a:sym typeface="Times New Roman"/>
              </a:rPr>
              <a:t>Highlight Touch</a:t>
            </a:r>
            <a:r>
              <a:rPr lang="en-DE" sz="1791">
                <a:solidFill>
                  <a:srgbClr val="1C1C1C"/>
                </a:solidFill>
                <a:highlight>
                  <a:srgbClr val="FFFFFF"/>
                </a:highlight>
                <a:latin typeface="Times New Roman"/>
                <a:ea typeface="Times New Roman"/>
                <a:cs typeface="Times New Roman"/>
                <a:sym typeface="Times New Roman"/>
              </a:rPr>
              <a:t>: 8 → This parameter sets the number of cells to highlight when a touch event is detected.</a:t>
            </a:r>
            <a:endParaRPr sz="1791">
              <a:solidFill>
                <a:srgbClr val="1C1C1C"/>
              </a:solidFill>
              <a:highlight>
                <a:srgbClr val="FFFFFF"/>
              </a:highlight>
              <a:latin typeface="Times New Roman"/>
              <a:ea typeface="Times New Roman"/>
              <a:cs typeface="Times New Roman"/>
              <a:sym typeface="Times New Roman"/>
            </a:endParaRPr>
          </a:p>
          <a:p>
            <a:pPr marL="457200" lvl="0" indent="-308249" algn="l" rtl="0">
              <a:lnSpc>
                <a:spcPct val="150000"/>
              </a:lnSpc>
              <a:spcBef>
                <a:spcPts val="0"/>
              </a:spcBef>
              <a:spcAft>
                <a:spcPts val="0"/>
              </a:spcAft>
              <a:buClr>
                <a:srgbClr val="1C1C1C"/>
              </a:buClr>
              <a:buSzPct val="100000"/>
              <a:buFont typeface="Times New Roman"/>
              <a:buChar char="●"/>
            </a:pPr>
            <a:r>
              <a:rPr lang="en-DE" sz="1791" b="1" i="1">
                <a:solidFill>
                  <a:srgbClr val="1C1C1C"/>
                </a:solidFill>
                <a:highlight>
                  <a:srgbClr val="FFFFFF"/>
                </a:highlight>
                <a:latin typeface="Times New Roman"/>
                <a:ea typeface="Times New Roman"/>
                <a:cs typeface="Times New Roman"/>
                <a:sym typeface="Times New Roman"/>
              </a:rPr>
              <a:t>Minimum Number of Cells</a:t>
            </a:r>
            <a:r>
              <a:rPr lang="en-DE" sz="1791">
                <a:solidFill>
                  <a:srgbClr val="1C1C1C"/>
                </a:solidFill>
                <a:highlight>
                  <a:srgbClr val="FFFFFF"/>
                </a:highlight>
                <a:latin typeface="Times New Roman"/>
                <a:ea typeface="Times New Roman"/>
                <a:cs typeface="Times New Roman"/>
                <a:sym typeface="Times New Roman"/>
              </a:rPr>
              <a:t>: 5 → This parameter sets the minimum number of cells that can be displayed.</a:t>
            </a:r>
            <a:endParaRPr sz="1791">
              <a:solidFill>
                <a:srgbClr val="1C1C1C"/>
              </a:solidFill>
              <a:highlight>
                <a:srgbClr val="FFFFFF"/>
              </a:highlight>
              <a:latin typeface="Times New Roman"/>
              <a:ea typeface="Times New Roman"/>
              <a:cs typeface="Times New Roman"/>
              <a:sym typeface="Times New Roman"/>
            </a:endParaRPr>
          </a:p>
          <a:p>
            <a:pPr marL="457200" lvl="0" indent="-308249" algn="l" rtl="0">
              <a:lnSpc>
                <a:spcPct val="150000"/>
              </a:lnSpc>
              <a:spcBef>
                <a:spcPts val="0"/>
              </a:spcBef>
              <a:spcAft>
                <a:spcPts val="0"/>
              </a:spcAft>
              <a:buClr>
                <a:srgbClr val="1C1C1C"/>
              </a:buClr>
              <a:buSzPct val="100000"/>
              <a:buFont typeface="Times New Roman"/>
              <a:buChar char="●"/>
            </a:pPr>
            <a:r>
              <a:rPr lang="en-DE" sz="1791" b="1" i="1">
                <a:solidFill>
                  <a:srgbClr val="1C1C1C"/>
                </a:solidFill>
                <a:highlight>
                  <a:srgbClr val="FFFFFF"/>
                </a:highlight>
                <a:latin typeface="Times New Roman"/>
                <a:ea typeface="Times New Roman"/>
                <a:cs typeface="Times New Roman"/>
                <a:sym typeface="Times New Roman"/>
              </a:rPr>
              <a:t>Maximum Number of Cells</a:t>
            </a:r>
            <a:r>
              <a:rPr lang="en-DE" sz="1791">
                <a:solidFill>
                  <a:srgbClr val="1C1C1C"/>
                </a:solidFill>
                <a:highlight>
                  <a:srgbClr val="FFFFFF"/>
                </a:highlight>
                <a:latin typeface="Times New Roman"/>
                <a:ea typeface="Times New Roman"/>
                <a:cs typeface="Times New Roman"/>
                <a:sym typeface="Times New Roman"/>
              </a:rPr>
              <a:t>: 4000 → This parameter sets the maximum number of cells that can be displayed.</a:t>
            </a:r>
            <a:endParaRPr sz="1791">
              <a:solidFill>
                <a:srgbClr val="1C1C1C"/>
              </a:solidFill>
              <a:highlight>
                <a:srgbClr val="FFFFFF"/>
              </a:highlight>
              <a:latin typeface="Times New Roman"/>
              <a:ea typeface="Times New Roman"/>
              <a:cs typeface="Times New Roman"/>
              <a:sym typeface="Times New Roman"/>
            </a:endParaRPr>
          </a:p>
          <a:p>
            <a:pPr marL="457200" lvl="0" indent="-308249" algn="l" rtl="0">
              <a:lnSpc>
                <a:spcPct val="150000"/>
              </a:lnSpc>
              <a:spcBef>
                <a:spcPts val="0"/>
              </a:spcBef>
              <a:spcAft>
                <a:spcPts val="0"/>
              </a:spcAft>
              <a:buClr>
                <a:srgbClr val="1C1C1C"/>
              </a:buClr>
              <a:buSzPct val="100000"/>
              <a:buFont typeface="Times New Roman"/>
              <a:buChar char="●"/>
            </a:pPr>
            <a:r>
              <a:rPr lang="en-DE" sz="1791" b="1" i="1">
                <a:solidFill>
                  <a:srgbClr val="1C1C1C"/>
                </a:solidFill>
                <a:highlight>
                  <a:srgbClr val="FFFFFF"/>
                </a:highlight>
                <a:latin typeface="Times New Roman"/>
                <a:ea typeface="Times New Roman"/>
                <a:cs typeface="Times New Roman"/>
                <a:sym typeface="Times New Roman"/>
              </a:rPr>
              <a:t>Subplot Title</a:t>
            </a:r>
            <a:r>
              <a:rPr lang="en-DE" sz="1791">
                <a:solidFill>
                  <a:srgbClr val="1C1C1C"/>
                </a:solidFill>
                <a:highlight>
                  <a:srgbClr val="FFFFFF"/>
                </a:highlight>
                <a:latin typeface="Times New Roman"/>
                <a:ea typeface="Times New Roman"/>
                <a:cs typeface="Times New Roman"/>
                <a:sym typeface="Times New Roman"/>
              </a:rPr>
              <a:t>: Single Column → This parameter sets the title of the subplot.</a:t>
            </a:r>
            <a:endParaRPr sz="1691">
              <a:latin typeface="Times New Roman"/>
              <a:ea typeface="Times New Roman"/>
              <a:cs typeface="Times New Roman"/>
              <a:sym typeface="Times New Roman"/>
            </a:endParaRPr>
          </a:p>
        </p:txBody>
      </p:sp>
      <p:pic>
        <p:nvPicPr>
          <p:cNvPr id="148" name="Google Shape;148;p6"/>
          <p:cNvPicPr preferRelativeResize="0"/>
          <p:nvPr/>
        </p:nvPicPr>
        <p:blipFill rotWithShape="1">
          <a:blip r:embed="rId3">
            <a:alphaModFix/>
          </a:blip>
          <a:srcRect/>
          <a:stretch/>
        </p:blipFill>
        <p:spPr>
          <a:xfrm>
            <a:off x="10128738" y="168812"/>
            <a:ext cx="1800666" cy="717453"/>
          </a:xfrm>
          <a:prstGeom prst="rect">
            <a:avLst/>
          </a:prstGeom>
          <a:noFill/>
          <a:ln>
            <a:noFill/>
          </a:ln>
        </p:spPr>
      </p:pic>
      <p:pic>
        <p:nvPicPr>
          <p:cNvPr id="149" name="Google Shape;149;p6"/>
          <p:cNvPicPr preferRelativeResize="0"/>
          <p:nvPr/>
        </p:nvPicPr>
        <p:blipFill>
          <a:blip r:embed="rId4">
            <a:alphaModFix/>
          </a:blip>
          <a:stretch>
            <a:fillRect/>
          </a:stretch>
        </p:blipFill>
        <p:spPr>
          <a:xfrm>
            <a:off x="5983950" y="1050225"/>
            <a:ext cx="5462026" cy="4552700"/>
          </a:xfrm>
          <a:prstGeom prst="rect">
            <a:avLst/>
          </a:prstGeom>
          <a:noFill/>
          <a:ln>
            <a:noFill/>
          </a:ln>
        </p:spPr>
      </p:pic>
      <p:sp>
        <p:nvSpPr>
          <p:cNvPr id="150" name="Google Shape;150;p6"/>
          <p:cNvSpPr txBox="1"/>
          <p:nvPr/>
        </p:nvSpPr>
        <p:spPr>
          <a:xfrm>
            <a:off x="6689900" y="5703800"/>
            <a:ext cx="5020200" cy="35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DE" sz="1200" b="1">
                <a:solidFill>
                  <a:schemeClr val="dk1"/>
                </a:solidFill>
                <a:latin typeface="Times New Roman"/>
                <a:ea typeface="Times New Roman"/>
                <a:cs typeface="Times New Roman"/>
                <a:sym typeface="Times New Roman"/>
              </a:rPr>
              <a:t>Fig. 5 Output of default input parameters</a:t>
            </a:r>
            <a:endParaRPr sz="1200" b="1">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7"/>
          <p:cNvPicPr preferRelativeResize="0"/>
          <p:nvPr/>
        </p:nvPicPr>
        <p:blipFill rotWithShape="1">
          <a:blip r:embed="rId3">
            <a:alphaModFix/>
          </a:blip>
          <a:srcRect/>
          <a:stretch/>
        </p:blipFill>
        <p:spPr>
          <a:xfrm>
            <a:off x="10128738" y="168812"/>
            <a:ext cx="1800666" cy="717453"/>
          </a:xfrm>
          <a:prstGeom prst="rect">
            <a:avLst/>
          </a:prstGeom>
          <a:noFill/>
          <a:ln>
            <a:noFill/>
          </a:ln>
        </p:spPr>
      </p:pic>
      <p:sp>
        <p:nvSpPr>
          <p:cNvPr id="157" name="Google Shape;157;p7"/>
          <p:cNvSpPr txBox="1"/>
          <p:nvPr/>
        </p:nvSpPr>
        <p:spPr>
          <a:xfrm>
            <a:off x="370850" y="376500"/>
            <a:ext cx="9829500" cy="29769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DE" sz="2008">
                <a:solidFill>
                  <a:schemeClr val="dk1"/>
                </a:solidFill>
                <a:latin typeface="Times New Roman"/>
                <a:ea typeface="Times New Roman"/>
                <a:cs typeface="Times New Roman"/>
                <a:sym typeface="Times New Roman"/>
              </a:rPr>
              <a:t>Scenario 2 - </a:t>
            </a:r>
            <a:r>
              <a:rPr lang="en-DE" sz="2008" u="sng">
                <a:solidFill>
                  <a:schemeClr val="dk1"/>
                </a:solidFill>
                <a:latin typeface="Times New Roman"/>
                <a:ea typeface="Times New Roman"/>
                <a:cs typeface="Times New Roman"/>
                <a:sym typeface="Times New Roman"/>
              </a:rPr>
              <a:t>Manually changed input parameters</a:t>
            </a:r>
            <a:endParaRPr sz="2008" u="sng">
              <a:solidFill>
                <a:schemeClr val="dk1"/>
              </a:solidFill>
              <a:latin typeface="Times New Roman"/>
              <a:ea typeface="Times New Roman"/>
              <a:cs typeface="Times New Roman"/>
              <a:sym typeface="Times New Roman"/>
            </a:endParaRPr>
          </a:p>
          <a:p>
            <a:pPr marL="0" lvl="0" indent="0" algn="l" rtl="0">
              <a:lnSpc>
                <a:spcPct val="90000"/>
              </a:lnSpc>
              <a:spcBef>
                <a:spcPts val="0"/>
              </a:spcBef>
              <a:spcAft>
                <a:spcPts val="0"/>
              </a:spcAft>
              <a:buNone/>
            </a:pPr>
            <a:endParaRPr sz="2008" b="1">
              <a:solidFill>
                <a:schemeClr val="dk1"/>
              </a:solidFill>
              <a:latin typeface="Times New Roman"/>
              <a:ea typeface="Times New Roman"/>
              <a:cs typeface="Times New Roman"/>
              <a:sym typeface="Times New Roman"/>
            </a:endParaRPr>
          </a:p>
          <a:p>
            <a:pPr marL="0" lvl="0" indent="0" algn="just" rtl="0">
              <a:lnSpc>
                <a:spcPct val="150000"/>
              </a:lnSpc>
              <a:spcBef>
                <a:spcPts val="0"/>
              </a:spcBef>
              <a:spcAft>
                <a:spcPts val="0"/>
              </a:spcAft>
              <a:buNone/>
            </a:pPr>
            <a:r>
              <a:rPr lang="en-DE" sz="1650">
                <a:solidFill>
                  <a:schemeClr val="dk1"/>
                </a:solidFill>
                <a:latin typeface="Times New Roman"/>
                <a:ea typeface="Times New Roman"/>
                <a:cs typeface="Times New Roman"/>
                <a:sym typeface="Times New Roman"/>
              </a:rPr>
              <a:t>The input values are changed by using the set manual values button, </a:t>
            </a:r>
            <a:endParaRPr sz="1650">
              <a:solidFill>
                <a:schemeClr val="dk1"/>
              </a:solidFill>
              <a:latin typeface="Times New Roman"/>
              <a:ea typeface="Times New Roman"/>
              <a:cs typeface="Times New Roman"/>
              <a:sym typeface="Times New Roman"/>
            </a:endParaRPr>
          </a:p>
          <a:p>
            <a:pPr marL="457200" lvl="0" indent="-333375" algn="just" rtl="0">
              <a:lnSpc>
                <a:spcPct val="150000"/>
              </a:lnSpc>
              <a:spcBef>
                <a:spcPts val="600"/>
              </a:spcBef>
              <a:spcAft>
                <a:spcPts val="0"/>
              </a:spcAft>
              <a:buClr>
                <a:schemeClr val="dk1"/>
              </a:buClr>
              <a:buSzPts val="1650"/>
              <a:buFont typeface="Times New Roman"/>
              <a:buChar char="●"/>
            </a:pPr>
            <a:r>
              <a:rPr lang="en-DE" sz="1650" b="1" i="1">
                <a:solidFill>
                  <a:schemeClr val="dk1"/>
                </a:solidFill>
                <a:latin typeface="Times New Roman"/>
                <a:ea typeface="Times New Roman"/>
                <a:cs typeface="Times New Roman"/>
                <a:sym typeface="Times New Roman"/>
              </a:rPr>
              <a:t>Graph name:</a:t>
            </a:r>
            <a:r>
              <a:rPr lang="en-DE" sz="1650">
                <a:solidFill>
                  <a:schemeClr val="dk1"/>
                </a:solidFill>
                <a:latin typeface="Times New Roman"/>
                <a:ea typeface="Times New Roman"/>
                <a:cs typeface="Times New Roman"/>
                <a:sym typeface="Times New Roman"/>
              </a:rPr>
              <a:t> Test 2</a:t>
            </a:r>
            <a:endParaRPr sz="1650">
              <a:solidFill>
                <a:schemeClr val="dk1"/>
              </a:solidFill>
              <a:latin typeface="Times New Roman"/>
              <a:ea typeface="Times New Roman"/>
              <a:cs typeface="Times New Roman"/>
              <a:sym typeface="Times New Roman"/>
            </a:endParaRPr>
          </a:p>
          <a:p>
            <a:pPr marL="457200" lvl="0" indent="-333375" algn="just" rtl="0">
              <a:lnSpc>
                <a:spcPct val="150000"/>
              </a:lnSpc>
              <a:spcBef>
                <a:spcPts val="0"/>
              </a:spcBef>
              <a:spcAft>
                <a:spcPts val="0"/>
              </a:spcAft>
              <a:buClr>
                <a:schemeClr val="dk1"/>
              </a:buClr>
              <a:buSzPts val="1650"/>
              <a:buFont typeface="Times New Roman"/>
              <a:buChar char="●"/>
            </a:pPr>
            <a:r>
              <a:rPr lang="en-DE" sz="1650" b="1" i="1">
                <a:solidFill>
                  <a:schemeClr val="dk1"/>
                </a:solidFill>
                <a:latin typeface="Times New Roman"/>
                <a:ea typeface="Times New Roman"/>
                <a:cs typeface="Times New Roman"/>
                <a:sym typeface="Times New Roman"/>
              </a:rPr>
              <a:t>Maximum cycle: </a:t>
            </a:r>
            <a:r>
              <a:rPr lang="en-DE" sz="1650">
                <a:solidFill>
                  <a:schemeClr val="dk1"/>
                </a:solidFill>
                <a:latin typeface="Times New Roman"/>
                <a:ea typeface="Times New Roman"/>
                <a:cs typeface="Times New Roman"/>
                <a:sym typeface="Times New Roman"/>
              </a:rPr>
              <a:t>30</a:t>
            </a:r>
            <a:endParaRPr sz="1650">
              <a:solidFill>
                <a:schemeClr val="dk1"/>
              </a:solidFill>
              <a:latin typeface="Times New Roman"/>
              <a:ea typeface="Times New Roman"/>
              <a:cs typeface="Times New Roman"/>
              <a:sym typeface="Times New Roman"/>
            </a:endParaRPr>
          </a:p>
          <a:p>
            <a:pPr marL="457200" lvl="0" indent="-333375" algn="just" rtl="0">
              <a:lnSpc>
                <a:spcPct val="150000"/>
              </a:lnSpc>
              <a:spcBef>
                <a:spcPts val="0"/>
              </a:spcBef>
              <a:spcAft>
                <a:spcPts val="0"/>
              </a:spcAft>
              <a:buClr>
                <a:schemeClr val="dk1"/>
              </a:buClr>
              <a:buSzPts val="1650"/>
              <a:buFont typeface="Times New Roman"/>
              <a:buChar char="●"/>
            </a:pPr>
            <a:r>
              <a:rPr lang="en-DE" sz="1650" b="1" i="1">
                <a:solidFill>
                  <a:schemeClr val="dk1"/>
                </a:solidFill>
                <a:latin typeface="Times New Roman"/>
                <a:ea typeface="Times New Roman"/>
                <a:cs typeface="Times New Roman"/>
                <a:sym typeface="Times New Roman"/>
              </a:rPr>
              <a:t>Highlight touch:</a:t>
            </a:r>
            <a:r>
              <a:rPr lang="en-DE" sz="1650">
                <a:solidFill>
                  <a:schemeClr val="dk1"/>
                </a:solidFill>
                <a:latin typeface="Times New Roman"/>
                <a:ea typeface="Times New Roman"/>
                <a:cs typeface="Times New Roman"/>
                <a:sym typeface="Times New Roman"/>
              </a:rPr>
              <a:t> 26</a:t>
            </a:r>
            <a:endParaRPr sz="1650">
              <a:solidFill>
                <a:schemeClr val="dk1"/>
              </a:solidFill>
              <a:latin typeface="Times New Roman"/>
              <a:ea typeface="Times New Roman"/>
              <a:cs typeface="Times New Roman"/>
              <a:sym typeface="Times New Roman"/>
            </a:endParaRPr>
          </a:p>
          <a:p>
            <a:pPr marL="457200" lvl="0" indent="-333375" algn="just" rtl="0">
              <a:lnSpc>
                <a:spcPct val="150000"/>
              </a:lnSpc>
              <a:spcBef>
                <a:spcPts val="0"/>
              </a:spcBef>
              <a:spcAft>
                <a:spcPts val="0"/>
              </a:spcAft>
              <a:buClr>
                <a:schemeClr val="dk1"/>
              </a:buClr>
              <a:buSzPts val="1650"/>
              <a:buFont typeface="Times New Roman"/>
              <a:buChar char="●"/>
            </a:pPr>
            <a:r>
              <a:rPr lang="en-DE" sz="1650" b="1" i="1">
                <a:solidFill>
                  <a:schemeClr val="dk1"/>
                </a:solidFill>
                <a:latin typeface="Times New Roman"/>
                <a:ea typeface="Times New Roman"/>
                <a:cs typeface="Times New Roman"/>
                <a:sym typeface="Times New Roman"/>
              </a:rPr>
              <a:t>Minimum cell:</a:t>
            </a:r>
            <a:r>
              <a:rPr lang="en-DE" sz="1650">
                <a:solidFill>
                  <a:schemeClr val="dk1"/>
                </a:solidFill>
                <a:latin typeface="Times New Roman"/>
                <a:ea typeface="Times New Roman"/>
                <a:cs typeface="Times New Roman"/>
                <a:sym typeface="Times New Roman"/>
              </a:rPr>
              <a:t> 70</a:t>
            </a:r>
            <a:endParaRPr sz="1650">
              <a:solidFill>
                <a:schemeClr val="dk1"/>
              </a:solidFill>
              <a:latin typeface="Times New Roman"/>
              <a:ea typeface="Times New Roman"/>
              <a:cs typeface="Times New Roman"/>
              <a:sym typeface="Times New Roman"/>
            </a:endParaRPr>
          </a:p>
          <a:p>
            <a:pPr marL="457200" lvl="0" indent="-333375" algn="just" rtl="0">
              <a:lnSpc>
                <a:spcPct val="150000"/>
              </a:lnSpc>
              <a:spcBef>
                <a:spcPts val="0"/>
              </a:spcBef>
              <a:spcAft>
                <a:spcPts val="0"/>
              </a:spcAft>
              <a:buClr>
                <a:schemeClr val="dk1"/>
              </a:buClr>
              <a:buSzPts val="1650"/>
              <a:buFont typeface="Times New Roman"/>
              <a:buChar char="●"/>
            </a:pPr>
            <a:r>
              <a:rPr lang="en-DE" sz="1650" b="1" i="1">
                <a:solidFill>
                  <a:schemeClr val="dk1"/>
                </a:solidFill>
                <a:latin typeface="Times New Roman"/>
                <a:ea typeface="Times New Roman"/>
                <a:cs typeface="Times New Roman"/>
                <a:sym typeface="Times New Roman"/>
              </a:rPr>
              <a:t>Subplot title:</a:t>
            </a:r>
            <a:r>
              <a:rPr lang="en-DE" sz="1650">
                <a:solidFill>
                  <a:schemeClr val="dk1"/>
                </a:solidFill>
                <a:latin typeface="Times New Roman"/>
                <a:ea typeface="Times New Roman"/>
                <a:cs typeface="Times New Roman"/>
                <a:sym typeface="Times New Roman"/>
              </a:rPr>
              <a:t> Single Column - 2</a:t>
            </a:r>
            <a:endParaRPr sz="1650">
              <a:solidFill>
                <a:schemeClr val="dk2"/>
              </a:solidFill>
              <a:latin typeface="Times New Roman"/>
              <a:ea typeface="Times New Roman"/>
              <a:cs typeface="Times New Roman"/>
              <a:sym typeface="Times New Roman"/>
            </a:endParaRPr>
          </a:p>
        </p:txBody>
      </p:sp>
      <p:pic>
        <p:nvPicPr>
          <p:cNvPr id="158" name="Google Shape;158;p7"/>
          <p:cNvPicPr preferRelativeResize="0"/>
          <p:nvPr/>
        </p:nvPicPr>
        <p:blipFill>
          <a:blip r:embed="rId4">
            <a:alphaModFix/>
          </a:blip>
          <a:stretch>
            <a:fillRect/>
          </a:stretch>
        </p:blipFill>
        <p:spPr>
          <a:xfrm>
            <a:off x="4601175" y="1829825"/>
            <a:ext cx="5717577" cy="4286624"/>
          </a:xfrm>
          <a:prstGeom prst="rect">
            <a:avLst/>
          </a:prstGeom>
          <a:noFill/>
          <a:ln>
            <a:noFill/>
          </a:ln>
        </p:spPr>
      </p:pic>
      <p:sp>
        <p:nvSpPr>
          <p:cNvPr id="159" name="Google Shape;159;p7"/>
          <p:cNvSpPr txBox="1"/>
          <p:nvPr/>
        </p:nvSpPr>
        <p:spPr>
          <a:xfrm>
            <a:off x="4601175" y="6116450"/>
            <a:ext cx="5911200" cy="42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DE" sz="1200" b="1">
                <a:solidFill>
                  <a:schemeClr val="dk1"/>
                </a:solidFill>
                <a:latin typeface="Times New Roman"/>
                <a:ea typeface="Times New Roman"/>
                <a:cs typeface="Times New Roman"/>
                <a:sym typeface="Times New Roman"/>
              </a:rPr>
              <a:t>Fig. 6 Output of manually changed input parameter</a:t>
            </a:r>
            <a:endParaRPr sz="1200" b="1">
              <a:solidFill>
                <a:schemeClr val="dk1"/>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g2c9f19219cf_1_674"/>
          <p:cNvPicPr preferRelativeResize="0"/>
          <p:nvPr/>
        </p:nvPicPr>
        <p:blipFill rotWithShape="1">
          <a:blip r:embed="rId3">
            <a:alphaModFix/>
          </a:blip>
          <a:srcRect/>
          <a:stretch/>
        </p:blipFill>
        <p:spPr>
          <a:xfrm>
            <a:off x="10128738" y="168812"/>
            <a:ext cx="1800669" cy="717454"/>
          </a:xfrm>
          <a:prstGeom prst="rect">
            <a:avLst/>
          </a:prstGeom>
          <a:noFill/>
          <a:ln>
            <a:noFill/>
          </a:ln>
        </p:spPr>
      </p:pic>
      <p:sp>
        <p:nvSpPr>
          <p:cNvPr id="166" name="Google Shape;166;g2c9f19219cf_1_674"/>
          <p:cNvSpPr txBox="1"/>
          <p:nvPr/>
        </p:nvSpPr>
        <p:spPr>
          <a:xfrm>
            <a:off x="375300" y="360125"/>
            <a:ext cx="9829500" cy="4629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DE" sz="2008">
                <a:solidFill>
                  <a:schemeClr val="dk1"/>
                </a:solidFill>
                <a:latin typeface="Times New Roman"/>
                <a:ea typeface="Times New Roman"/>
                <a:cs typeface="Times New Roman"/>
                <a:sym typeface="Times New Roman"/>
              </a:rPr>
              <a:t>Scenario 3 - </a:t>
            </a:r>
            <a:r>
              <a:rPr lang="en-DE" sz="2008" u="sng">
                <a:solidFill>
                  <a:schemeClr val="dk1"/>
                </a:solidFill>
                <a:latin typeface="Times New Roman"/>
                <a:ea typeface="Times New Roman"/>
                <a:cs typeface="Times New Roman"/>
                <a:sym typeface="Times New Roman"/>
              </a:rPr>
              <a:t>Both Horizontal and Vertical Plot</a:t>
            </a:r>
            <a:endParaRPr sz="1650" u="sng">
              <a:solidFill>
                <a:schemeClr val="dk2"/>
              </a:solidFill>
              <a:latin typeface="Times New Roman"/>
              <a:ea typeface="Times New Roman"/>
              <a:cs typeface="Times New Roman"/>
              <a:sym typeface="Times New Roman"/>
            </a:endParaRPr>
          </a:p>
        </p:txBody>
      </p:sp>
      <p:sp>
        <p:nvSpPr>
          <p:cNvPr id="167" name="Google Shape;167;g2c9f19219cf_1_674"/>
          <p:cNvSpPr txBox="1"/>
          <p:nvPr/>
        </p:nvSpPr>
        <p:spPr>
          <a:xfrm>
            <a:off x="2847200" y="6135650"/>
            <a:ext cx="6855300" cy="42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DE" sz="1200" b="1">
                <a:solidFill>
                  <a:schemeClr val="dk1"/>
                </a:solidFill>
                <a:latin typeface="Times New Roman"/>
                <a:ea typeface="Times New Roman"/>
                <a:cs typeface="Times New Roman"/>
                <a:sym typeface="Times New Roman"/>
              </a:rPr>
              <a:t>Fig. 7 Output page with both horizontal &amp; Vertical plot</a:t>
            </a:r>
            <a:endParaRPr sz="1200" b="1">
              <a:solidFill>
                <a:schemeClr val="dk1"/>
              </a:solidFill>
              <a:latin typeface="Times New Roman"/>
              <a:ea typeface="Times New Roman"/>
              <a:cs typeface="Times New Roman"/>
              <a:sym typeface="Times New Roman"/>
            </a:endParaRPr>
          </a:p>
        </p:txBody>
      </p:sp>
      <p:pic>
        <p:nvPicPr>
          <p:cNvPr id="168" name="Google Shape;168;g2c9f19219cf_1_674"/>
          <p:cNvPicPr preferRelativeResize="0"/>
          <p:nvPr/>
        </p:nvPicPr>
        <p:blipFill>
          <a:blip r:embed="rId4">
            <a:alphaModFix/>
          </a:blip>
          <a:stretch>
            <a:fillRect/>
          </a:stretch>
        </p:blipFill>
        <p:spPr>
          <a:xfrm>
            <a:off x="953900" y="1241825"/>
            <a:ext cx="9856140" cy="48389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g2c9f19219cf_1_702"/>
          <p:cNvPicPr preferRelativeResize="0"/>
          <p:nvPr/>
        </p:nvPicPr>
        <p:blipFill rotWithShape="1">
          <a:blip r:embed="rId3">
            <a:alphaModFix/>
          </a:blip>
          <a:srcRect/>
          <a:stretch/>
        </p:blipFill>
        <p:spPr>
          <a:xfrm>
            <a:off x="10128738" y="168812"/>
            <a:ext cx="1800669" cy="717454"/>
          </a:xfrm>
          <a:prstGeom prst="rect">
            <a:avLst/>
          </a:prstGeom>
          <a:noFill/>
          <a:ln>
            <a:noFill/>
          </a:ln>
        </p:spPr>
      </p:pic>
      <p:sp>
        <p:nvSpPr>
          <p:cNvPr id="175" name="Google Shape;175;g2c9f19219cf_1_702"/>
          <p:cNvSpPr txBox="1">
            <a:spLocks noGrp="1"/>
          </p:cNvSpPr>
          <p:nvPr>
            <p:ph type="ctrTitle"/>
          </p:nvPr>
        </p:nvSpPr>
        <p:spPr>
          <a:xfrm>
            <a:off x="391550" y="350225"/>
            <a:ext cx="9144000" cy="436200"/>
          </a:xfrm>
          <a:prstGeom prst="rect">
            <a:avLst/>
          </a:prstGeom>
          <a:noFill/>
          <a:ln>
            <a:noFill/>
          </a:ln>
        </p:spPr>
        <p:txBody>
          <a:bodyPr spcFirstLastPara="1" wrap="square" lIns="91425" tIns="45700" rIns="91425" bIns="45700" anchor="b" anchorCtr="0">
            <a:noAutofit/>
          </a:bodyPr>
          <a:lstStyle/>
          <a:p>
            <a:pPr marL="0" lvl="0" indent="0" algn="l" rtl="0">
              <a:lnSpc>
                <a:spcPct val="98181"/>
              </a:lnSpc>
              <a:spcBef>
                <a:spcPts val="1000"/>
              </a:spcBef>
              <a:spcAft>
                <a:spcPts val="0"/>
              </a:spcAft>
              <a:buClr>
                <a:schemeClr val="dk1"/>
              </a:buClr>
              <a:buSzPts val="990"/>
              <a:buFont typeface="Arial"/>
              <a:buNone/>
            </a:pPr>
            <a:r>
              <a:rPr lang="en-DE" sz="2700" b="1">
                <a:latin typeface="Times New Roman"/>
                <a:ea typeface="Times New Roman"/>
                <a:cs typeface="Times New Roman"/>
                <a:sym typeface="Times New Roman"/>
              </a:rPr>
              <a:t>Conclusion</a:t>
            </a:r>
            <a:endParaRPr sz="2700" b="1">
              <a:latin typeface="Times New Roman"/>
              <a:ea typeface="Times New Roman"/>
              <a:cs typeface="Times New Roman"/>
              <a:sym typeface="Times New Roman"/>
            </a:endParaRPr>
          </a:p>
        </p:txBody>
      </p:sp>
      <p:sp>
        <p:nvSpPr>
          <p:cNvPr id="176" name="Google Shape;176;g2c9f19219cf_1_702"/>
          <p:cNvSpPr txBox="1"/>
          <p:nvPr/>
        </p:nvSpPr>
        <p:spPr>
          <a:xfrm>
            <a:off x="453025" y="1033150"/>
            <a:ext cx="11005500" cy="2823300"/>
          </a:xfrm>
          <a:prstGeom prst="rect">
            <a:avLst/>
          </a:prstGeom>
          <a:noFill/>
          <a:ln>
            <a:noFill/>
          </a:ln>
        </p:spPr>
        <p:txBody>
          <a:bodyPr spcFirstLastPara="1" wrap="square" lIns="91425" tIns="91425" rIns="91425" bIns="91425" anchor="t" anchorCtr="0">
            <a:noAutofit/>
          </a:bodyPr>
          <a:lstStyle/>
          <a:p>
            <a:pPr marL="457200" lvl="0" indent="-336550" algn="just" rtl="0">
              <a:lnSpc>
                <a:spcPct val="150000"/>
              </a:lnSpc>
              <a:spcBef>
                <a:spcPts val="0"/>
              </a:spcBef>
              <a:spcAft>
                <a:spcPts val="0"/>
              </a:spcAft>
              <a:buClr>
                <a:schemeClr val="dk1"/>
              </a:buClr>
              <a:buSzPts val="1700"/>
              <a:buFont typeface="Times New Roman"/>
              <a:buChar char="●"/>
            </a:pPr>
            <a:r>
              <a:rPr lang="en-DE" sz="1700">
                <a:solidFill>
                  <a:schemeClr val="dk1"/>
                </a:solidFill>
                <a:latin typeface="Times New Roman"/>
                <a:ea typeface="Times New Roman"/>
                <a:cs typeface="Times New Roman"/>
                <a:sym typeface="Times New Roman"/>
              </a:rPr>
              <a:t>An easy-to-use MAUI desktop application has been developed for visualizing Sparse Distributed Representations (SDRs) using the NeocortexApi.SdrDrawerLib library. </a:t>
            </a:r>
            <a:endParaRPr sz="1700">
              <a:solidFill>
                <a:schemeClr val="dk1"/>
              </a:solidFill>
              <a:latin typeface="Times New Roman"/>
              <a:ea typeface="Times New Roman"/>
              <a:cs typeface="Times New Roman"/>
              <a:sym typeface="Times New Roman"/>
            </a:endParaRPr>
          </a:p>
          <a:p>
            <a:pPr marL="457200" lvl="0" indent="-336550" algn="just" rtl="0">
              <a:lnSpc>
                <a:spcPct val="150000"/>
              </a:lnSpc>
              <a:spcBef>
                <a:spcPts val="0"/>
              </a:spcBef>
              <a:spcAft>
                <a:spcPts val="0"/>
              </a:spcAft>
              <a:buClr>
                <a:schemeClr val="dk1"/>
              </a:buClr>
              <a:buSzPts val="1700"/>
              <a:buFont typeface="Times New Roman"/>
              <a:buChar char="●"/>
            </a:pPr>
            <a:r>
              <a:rPr lang="en-DE" sz="1700">
                <a:solidFill>
                  <a:schemeClr val="dk1"/>
                </a:solidFill>
                <a:latin typeface="Times New Roman"/>
                <a:ea typeface="Times New Roman"/>
                <a:cs typeface="Times New Roman"/>
                <a:sym typeface="Times New Roman"/>
              </a:rPr>
              <a:t>The main objective of this application is to make SDR visualization accessible to researchers, educators, and enthusiasts by integrating advanced plotting features into a user-friendly interface. </a:t>
            </a:r>
            <a:endParaRPr sz="1700">
              <a:solidFill>
                <a:schemeClr val="dk1"/>
              </a:solidFill>
              <a:latin typeface="Times New Roman"/>
              <a:ea typeface="Times New Roman"/>
              <a:cs typeface="Times New Roman"/>
              <a:sym typeface="Times New Roman"/>
            </a:endParaRPr>
          </a:p>
          <a:p>
            <a:pPr marL="457200" lvl="0" indent="-336550" algn="just" rtl="0">
              <a:lnSpc>
                <a:spcPct val="150000"/>
              </a:lnSpc>
              <a:spcBef>
                <a:spcPts val="0"/>
              </a:spcBef>
              <a:spcAft>
                <a:spcPts val="0"/>
              </a:spcAft>
              <a:buClr>
                <a:schemeClr val="dk1"/>
              </a:buClr>
              <a:buSzPts val="1700"/>
              <a:buFont typeface="Times New Roman"/>
              <a:buChar char="●"/>
            </a:pPr>
            <a:r>
              <a:rPr lang="en-DE" sz="1700">
                <a:solidFill>
                  <a:schemeClr val="dk1"/>
                </a:solidFill>
                <a:latin typeface="Times New Roman"/>
                <a:ea typeface="Times New Roman"/>
                <a:cs typeface="Times New Roman"/>
                <a:sym typeface="Times New Roman"/>
              </a:rPr>
              <a:t>The application simplifies input parameter handling, SDR diagram generation, and result analysis, thereby promoting innovation and understanding across diverse fields. </a:t>
            </a:r>
            <a:endParaRPr sz="1700">
              <a:solidFill>
                <a:schemeClr val="dk1"/>
              </a:solidFill>
              <a:latin typeface="Times New Roman"/>
              <a:ea typeface="Times New Roman"/>
              <a:cs typeface="Times New Roman"/>
              <a:sym typeface="Times New Roman"/>
            </a:endParaRPr>
          </a:p>
        </p:txBody>
      </p:sp>
      <p:pic>
        <p:nvPicPr>
          <p:cNvPr id="177" name="Google Shape;177;g2c9f19219cf_1_702"/>
          <p:cNvPicPr preferRelativeResize="0"/>
          <p:nvPr/>
        </p:nvPicPr>
        <p:blipFill>
          <a:blip r:embed="rId4">
            <a:alphaModFix/>
          </a:blip>
          <a:stretch>
            <a:fillRect/>
          </a:stretch>
        </p:blipFill>
        <p:spPr>
          <a:xfrm>
            <a:off x="9954775" y="4602075"/>
            <a:ext cx="1974625" cy="19027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183" name="Google Shape;183;g2c9f19219cf_1_717"/>
          <p:cNvPicPr preferRelativeResize="0"/>
          <p:nvPr/>
        </p:nvPicPr>
        <p:blipFill rotWithShape="1">
          <a:blip r:embed="rId3">
            <a:alphaModFix/>
          </a:blip>
          <a:srcRect/>
          <a:stretch/>
        </p:blipFill>
        <p:spPr>
          <a:xfrm>
            <a:off x="10128738" y="168812"/>
            <a:ext cx="1800669" cy="717454"/>
          </a:xfrm>
          <a:prstGeom prst="rect">
            <a:avLst/>
          </a:prstGeom>
          <a:noFill/>
          <a:ln>
            <a:noFill/>
          </a:ln>
        </p:spPr>
      </p:pic>
      <p:sp>
        <p:nvSpPr>
          <p:cNvPr id="184" name="Google Shape;184;g2c9f19219cf_1_717"/>
          <p:cNvSpPr txBox="1">
            <a:spLocks noGrp="1"/>
          </p:cNvSpPr>
          <p:nvPr>
            <p:ph type="ctrTitle"/>
          </p:nvPr>
        </p:nvSpPr>
        <p:spPr>
          <a:xfrm>
            <a:off x="235975" y="387175"/>
            <a:ext cx="9144000" cy="436200"/>
          </a:xfrm>
          <a:prstGeom prst="rect">
            <a:avLst/>
          </a:prstGeom>
          <a:noFill/>
          <a:ln>
            <a:noFill/>
          </a:ln>
        </p:spPr>
        <p:txBody>
          <a:bodyPr spcFirstLastPara="1" wrap="square" lIns="91425" tIns="45700" rIns="91425" bIns="45700" anchor="b" anchorCtr="0">
            <a:noAutofit/>
          </a:bodyPr>
          <a:lstStyle/>
          <a:p>
            <a:pPr marL="0" lvl="0" indent="0" algn="l" rtl="0">
              <a:lnSpc>
                <a:spcPct val="98181"/>
              </a:lnSpc>
              <a:spcBef>
                <a:spcPts val="1000"/>
              </a:spcBef>
              <a:spcAft>
                <a:spcPts val="0"/>
              </a:spcAft>
              <a:buClr>
                <a:schemeClr val="dk1"/>
              </a:buClr>
              <a:buSzPts val="990"/>
              <a:buFont typeface="Arial"/>
              <a:buNone/>
            </a:pPr>
            <a:r>
              <a:rPr lang="en-DE" sz="2700" b="1">
                <a:latin typeface="Times New Roman"/>
                <a:ea typeface="Times New Roman"/>
                <a:cs typeface="Times New Roman"/>
                <a:sym typeface="Times New Roman"/>
              </a:rPr>
              <a:t>References</a:t>
            </a:r>
            <a:endParaRPr sz="2700" b="1">
              <a:latin typeface="Times New Roman"/>
              <a:ea typeface="Times New Roman"/>
              <a:cs typeface="Times New Roman"/>
              <a:sym typeface="Times New Roman"/>
            </a:endParaRPr>
          </a:p>
        </p:txBody>
      </p:sp>
      <p:sp>
        <p:nvSpPr>
          <p:cNvPr id="185" name="Google Shape;185;g2c9f19219cf_1_717"/>
          <p:cNvSpPr txBox="1"/>
          <p:nvPr/>
        </p:nvSpPr>
        <p:spPr>
          <a:xfrm>
            <a:off x="259800" y="1085600"/>
            <a:ext cx="11672400" cy="5637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DE" sz="1000">
                <a:solidFill>
                  <a:schemeClr val="dk1"/>
                </a:solidFill>
                <a:latin typeface="Times New Roman"/>
                <a:ea typeface="Times New Roman"/>
                <a:cs typeface="Times New Roman"/>
                <a:sym typeface="Times New Roman"/>
              </a:rPr>
              <a:t> </a:t>
            </a:r>
            <a:endParaRPr sz="10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[1]. J. Hawkins and S. Ahmad, “Why Neurons Have Thousands of Synapses, a Theory of Sequence Memory in Neocortex,” </a:t>
            </a:r>
            <a:r>
              <a:rPr lang="en-DE" sz="1500" i="1">
                <a:solidFill>
                  <a:schemeClr val="dk1"/>
                </a:solidFill>
                <a:latin typeface="Times New Roman"/>
                <a:ea typeface="Times New Roman"/>
                <a:cs typeface="Times New Roman"/>
                <a:sym typeface="Times New Roman"/>
              </a:rPr>
              <a:t>Frontiers in Neural Circuits</a:t>
            </a:r>
            <a:r>
              <a:rPr lang="en-DE" sz="1500">
                <a:solidFill>
                  <a:schemeClr val="dk1"/>
                </a:solidFill>
                <a:latin typeface="Times New Roman"/>
                <a:ea typeface="Times New Roman"/>
                <a:cs typeface="Times New Roman"/>
                <a:sym typeface="Times New Roman"/>
              </a:rPr>
              <a:t>, vol. 10, no. 23, Mar. 2016, doi: </a:t>
            </a:r>
            <a:r>
              <a:rPr lang="en-DE" sz="1500" u="sng">
                <a:solidFill>
                  <a:srgbClr val="954F72"/>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https://doi.org/10.3389/fncir.2016.00023</a:t>
            </a:r>
            <a:r>
              <a:rPr lang="en-DE"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 </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[2]. S. Hunter, “Introducing .NET Multi-platform App UI,” </a:t>
            </a:r>
            <a:r>
              <a:rPr lang="en-DE" sz="1500" i="1">
                <a:solidFill>
                  <a:schemeClr val="dk1"/>
                </a:solidFill>
                <a:latin typeface="Times New Roman"/>
                <a:ea typeface="Times New Roman"/>
                <a:cs typeface="Times New Roman"/>
                <a:sym typeface="Times New Roman"/>
              </a:rPr>
              <a:t>.NET Blog</a:t>
            </a:r>
            <a:r>
              <a:rPr lang="en-DE" sz="1500">
                <a:solidFill>
                  <a:schemeClr val="dk1"/>
                </a:solidFill>
                <a:latin typeface="Times New Roman"/>
                <a:ea typeface="Times New Roman"/>
                <a:cs typeface="Times New Roman"/>
                <a:sym typeface="Times New Roman"/>
              </a:rPr>
              <a:t>, May 19, 2020. </a:t>
            </a:r>
            <a:r>
              <a:rPr lang="en-DE" sz="1500" u="sng">
                <a:solidFill>
                  <a:srgbClr val="954F72"/>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https://devblogs.microsoft.com/dotnet/introducing-net-multi-platform-app-ui/</a:t>
            </a:r>
            <a:endParaRPr sz="1500" u="sng">
              <a:solidFill>
                <a:srgbClr val="954F72"/>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 </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[3]. A. Barua, D. Muthirayan, P. P. Khargonekar, and M. A. Al Faruque, “Hierarchical Temporal Memory based One-pass Learning for Real-Time Anomaly Detection and Simultaneous Data Prediction in Smart Grids,” IEEE Transactions on Dependable and Secure Computing, pp. 1–1, 2020, doi: </a:t>
            </a:r>
            <a:r>
              <a:rPr lang="en-DE" sz="1500" u="sng">
                <a:solidFill>
                  <a:srgbClr val="954F72"/>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https://doi.org/10.1109/tdsc.2020.3037054</a:t>
            </a:r>
            <a:r>
              <a:rPr lang="en-DE"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 </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[4]. J. Hawkins, S. Ahmad, and Y. Cui, “A Theory of How Columns in the Neocortex Enable Learning the Structure of the World,” </a:t>
            </a:r>
            <a:r>
              <a:rPr lang="en-DE" sz="1500" i="1">
                <a:solidFill>
                  <a:schemeClr val="dk1"/>
                </a:solidFill>
                <a:latin typeface="Times New Roman"/>
                <a:ea typeface="Times New Roman"/>
                <a:cs typeface="Times New Roman"/>
                <a:sym typeface="Times New Roman"/>
              </a:rPr>
              <a:t>Frontiers in Neural Circuits</a:t>
            </a:r>
            <a:r>
              <a:rPr lang="en-DE" sz="1500">
                <a:solidFill>
                  <a:schemeClr val="dk1"/>
                </a:solidFill>
                <a:latin typeface="Times New Roman"/>
                <a:ea typeface="Times New Roman"/>
                <a:cs typeface="Times New Roman"/>
                <a:sym typeface="Times New Roman"/>
              </a:rPr>
              <a:t>, vol. 11, no. 81, Oct. 2017, doi: </a:t>
            </a:r>
            <a:r>
              <a:rPr lang="en-DE" sz="1500" u="sng">
                <a:solidFill>
                  <a:srgbClr val="954F72"/>
                </a:solid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https://doi.org/10.3389/fncir.2017.00081</a:t>
            </a:r>
            <a:r>
              <a:rPr lang="en-DE"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 </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[5] J. Hawkins, “Hierarchical Temporal Memory (HTM) Whitepaper,” </a:t>
            </a:r>
            <a:r>
              <a:rPr lang="en-DE" sz="1500" i="1">
                <a:solidFill>
                  <a:schemeClr val="dk1"/>
                </a:solidFill>
                <a:latin typeface="Times New Roman"/>
                <a:ea typeface="Times New Roman"/>
                <a:cs typeface="Times New Roman"/>
                <a:sym typeface="Times New Roman"/>
              </a:rPr>
              <a:t>Numenta</a:t>
            </a:r>
            <a:r>
              <a:rPr lang="en-DE" sz="1500">
                <a:solidFill>
                  <a:schemeClr val="dk1"/>
                </a:solidFill>
                <a:latin typeface="Times New Roman"/>
                <a:ea typeface="Times New Roman"/>
                <a:cs typeface="Times New Roman"/>
                <a:sym typeface="Times New Roman"/>
              </a:rPr>
              <a:t>, Sep. 12, 2011. </a:t>
            </a:r>
            <a:r>
              <a:rPr lang="en-DE" sz="1500" u="sng">
                <a:solidFill>
                  <a:srgbClr val="954F72"/>
                </a:solidFill>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https://www.numenta.com/resources/research-publications/papers/hierarchical-temporal-memory-white-paper/</a:t>
            </a:r>
            <a:r>
              <a:rPr lang="en-DE" sz="1500">
                <a:solidFill>
                  <a:schemeClr val="dk1"/>
                </a:solidFill>
                <a:latin typeface="Times New Roman"/>
                <a:ea typeface="Times New Roman"/>
                <a:cs typeface="Times New Roman"/>
                <a:sym typeface="Times New Roman"/>
              </a:rPr>
              <a:t> (accessed Mar. 01, 2024).</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 </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[6] S. &amp;. H. .. Ahmad, “ “Properties of sparse distributed representations and their application to hierarchical temporal memory.,”,” 2011. [Online]. Available: doi: </a:t>
            </a:r>
            <a:br>
              <a:rPr lang="en-DE" sz="1500">
                <a:solidFill>
                  <a:schemeClr val="dk1"/>
                </a:solidFill>
                <a:latin typeface="Times New Roman"/>
                <a:ea typeface="Times New Roman"/>
                <a:cs typeface="Times New Roman"/>
                <a:sym typeface="Times New Roman"/>
              </a:rPr>
            </a:br>
            <a:r>
              <a:rPr lang="en-DE" sz="1500" u="sng">
                <a:solidFill>
                  <a:srgbClr val="954F72"/>
                </a:solid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https://doi.org/10.48550/arXiv.1503.07469</a:t>
            </a:r>
            <a:endParaRPr sz="1500" u="sng">
              <a:solidFill>
                <a:srgbClr val="954F72"/>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 </a:t>
            </a:r>
            <a:endParaRPr sz="15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g2c9f19219cf_1_711"/>
          <p:cNvPicPr preferRelativeResize="0"/>
          <p:nvPr/>
        </p:nvPicPr>
        <p:blipFill rotWithShape="1">
          <a:blip r:embed="rId3">
            <a:alphaModFix/>
          </a:blip>
          <a:srcRect/>
          <a:stretch/>
        </p:blipFill>
        <p:spPr>
          <a:xfrm>
            <a:off x="10128738" y="168812"/>
            <a:ext cx="1800669" cy="717454"/>
          </a:xfrm>
          <a:prstGeom prst="rect">
            <a:avLst/>
          </a:prstGeom>
          <a:noFill/>
          <a:ln>
            <a:noFill/>
          </a:ln>
        </p:spPr>
      </p:pic>
      <p:pic>
        <p:nvPicPr>
          <p:cNvPr id="192" name="Google Shape;192;g2c9f19219cf_1_711"/>
          <p:cNvPicPr preferRelativeResize="0"/>
          <p:nvPr/>
        </p:nvPicPr>
        <p:blipFill>
          <a:blip r:embed="rId4">
            <a:alphaModFix/>
          </a:blip>
          <a:stretch>
            <a:fillRect/>
          </a:stretch>
        </p:blipFill>
        <p:spPr>
          <a:xfrm>
            <a:off x="3304400" y="2075338"/>
            <a:ext cx="5815000" cy="2707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
          <p:cNvSpPr txBox="1">
            <a:spLocks noGrp="1"/>
          </p:cNvSpPr>
          <p:nvPr>
            <p:ph type="ctrTitle"/>
          </p:nvPr>
        </p:nvSpPr>
        <p:spPr>
          <a:xfrm>
            <a:off x="361025" y="267584"/>
            <a:ext cx="9144000" cy="5199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dk1"/>
              </a:buClr>
              <a:buSzPct val="100000"/>
              <a:buFont typeface="Times New Roman"/>
              <a:buNone/>
            </a:pPr>
            <a:r>
              <a:rPr lang="en-DE" sz="3000" b="1">
                <a:latin typeface="Times New Roman"/>
                <a:ea typeface="Times New Roman"/>
                <a:cs typeface="Times New Roman"/>
                <a:sym typeface="Times New Roman"/>
              </a:rPr>
              <a:t>Agenda</a:t>
            </a:r>
            <a:endParaRPr b="1"/>
          </a:p>
        </p:txBody>
      </p:sp>
      <p:sp>
        <p:nvSpPr>
          <p:cNvPr id="69" name="Google Shape;69;p1"/>
          <p:cNvSpPr txBox="1">
            <a:spLocks noGrp="1"/>
          </p:cNvSpPr>
          <p:nvPr>
            <p:ph type="subTitle" idx="1"/>
          </p:nvPr>
        </p:nvSpPr>
        <p:spPr>
          <a:xfrm>
            <a:off x="702500" y="1470627"/>
            <a:ext cx="9144000" cy="4202700"/>
          </a:xfrm>
          <a:prstGeom prst="rect">
            <a:avLst/>
          </a:prstGeom>
          <a:noFill/>
          <a:ln>
            <a:noFill/>
          </a:ln>
        </p:spPr>
        <p:txBody>
          <a:bodyPr spcFirstLastPara="1" wrap="square" lIns="91425" tIns="45700" rIns="91425" bIns="45700" anchor="t" anchorCtr="0">
            <a:normAutofit/>
          </a:bodyPr>
          <a:lstStyle/>
          <a:p>
            <a:pPr marL="457200" lvl="0" indent="-342900" algn="l" rtl="0">
              <a:lnSpc>
                <a:spcPct val="150000"/>
              </a:lnSpc>
              <a:spcBef>
                <a:spcPts val="0"/>
              </a:spcBef>
              <a:spcAft>
                <a:spcPts val="0"/>
              </a:spcAft>
              <a:buClr>
                <a:schemeClr val="dk1"/>
              </a:buClr>
              <a:buSzPts val="1800"/>
              <a:buFont typeface="Times New Roman"/>
              <a:buChar char="❏"/>
            </a:pPr>
            <a:r>
              <a:rPr lang="en-DE" sz="1800">
                <a:solidFill>
                  <a:schemeClr val="dk1"/>
                </a:solidFill>
                <a:latin typeface="Times New Roman"/>
                <a:ea typeface="Times New Roman"/>
                <a:cs typeface="Times New Roman"/>
                <a:sym typeface="Times New Roman"/>
              </a:rPr>
              <a:t>Problem Statement and Objective</a:t>
            </a:r>
            <a:endParaRPr sz="1800">
              <a:solidFill>
                <a:schemeClr val="dk1"/>
              </a:solidFill>
              <a:latin typeface="Times New Roman"/>
              <a:ea typeface="Times New Roman"/>
              <a:cs typeface="Times New Roman"/>
              <a:sym typeface="Times New Roman"/>
            </a:endParaRPr>
          </a:p>
          <a:p>
            <a:pPr marL="457200" lvl="0" indent="-342900" algn="l" rtl="0">
              <a:lnSpc>
                <a:spcPct val="150000"/>
              </a:lnSpc>
              <a:spcBef>
                <a:spcPts val="0"/>
              </a:spcBef>
              <a:spcAft>
                <a:spcPts val="0"/>
              </a:spcAft>
              <a:buClr>
                <a:schemeClr val="dk1"/>
              </a:buClr>
              <a:buSzPts val="1800"/>
              <a:buFont typeface="Times New Roman"/>
              <a:buChar char="❏"/>
            </a:pPr>
            <a:r>
              <a:rPr lang="en-DE" sz="1800">
                <a:solidFill>
                  <a:schemeClr val="dk1"/>
                </a:solidFill>
                <a:latin typeface="Times New Roman"/>
                <a:ea typeface="Times New Roman"/>
                <a:cs typeface="Times New Roman"/>
                <a:sym typeface="Times New Roman"/>
              </a:rPr>
              <a:t>Introduction</a:t>
            </a:r>
            <a:endParaRPr sz="1800">
              <a:solidFill>
                <a:schemeClr val="dk1"/>
              </a:solidFill>
              <a:latin typeface="Times New Roman"/>
              <a:ea typeface="Times New Roman"/>
              <a:cs typeface="Times New Roman"/>
              <a:sym typeface="Times New Roman"/>
            </a:endParaRPr>
          </a:p>
          <a:p>
            <a:pPr marL="457200" lvl="0" indent="-342900" algn="l" rtl="0">
              <a:lnSpc>
                <a:spcPct val="150000"/>
              </a:lnSpc>
              <a:spcBef>
                <a:spcPts val="0"/>
              </a:spcBef>
              <a:spcAft>
                <a:spcPts val="0"/>
              </a:spcAft>
              <a:buClr>
                <a:schemeClr val="dk1"/>
              </a:buClr>
              <a:buSzPts val="1800"/>
              <a:buFont typeface="Times New Roman"/>
              <a:buChar char="❏"/>
            </a:pPr>
            <a:r>
              <a:rPr lang="en-DE" sz="1800">
                <a:solidFill>
                  <a:schemeClr val="dk1"/>
                </a:solidFill>
                <a:latin typeface="Times New Roman"/>
                <a:ea typeface="Times New Roman"/>
                <a:cs typeface="Times New Roman"/>
                <a:sym typeface="Times New Roman"/>
              </a:rPr>
              <a:t>Workflow Architecture </a:t>
            </a:r>
            <a:endParaRPr sz="1800">
              <a:solidFill>
                <a:schemeClr val="dk1"/>
              </a:solidFill>
              <a:latin typeface="Times New Roman"/>
              <a:ea typeface="Times New Roman"/>
              <a:cs typeface="Times New Roman"/>
              <a:sym typeface="Times New Roman"/>
            </a:endParaRPr>
          </a:p>
          <a:p>
            <a:pPr marL="457200" lvl="0" indent="-342900" algn="l" rtl="0">
              <a:lnSpc>
                <a:spcPct val="150000"/>
              </a:lnSpc>
              <a:spcBef>
                <a:spcPts val="0"/>
              </a:spcBef>
              <a:spcAft>
                <a:spcPts val="0"/>
              </a:spcAft>
              <a:buClr>
                <a:schemeClr val="dk1"/>
              </a:buClr>
              <a:buSzPts val="1800"/>
              <a:buFont typeface="Times New Roman"/>
              <a:buChar char="❏"/>
            </a:pPr>
            <a:r>
              <a:rPr lang="en-DE" sz="1800">
                <a:solidFill>
                  <a:schemeClr val="dk1"/>
                </a:solidFill>
                <a:latin typeface="Times New Roman"/>
                <a:ea typeface="Times New Roman"/>
                <a:cs typeface="Times New Roman"/>
                <a:sym typeface="Times New Roman"/>
              </a:rPr>
              <a:t>Process flow of MAUI Application </a:t>
            </a:r>
            <a:endParaRPr sz="1800">
              <a:solidFill>
                <a:schemeClr val="dk1"/>
              </a:solidFill>
              <a:latin typeface="Times New Roman"/>
              <a:ea typeface="Times New Roman"/>
              <a:cs typeface="Times New Roman"/>
              <a:sym typeface="Times New Roman"/>
            </a:endParaRPr>
          </a:p>
          <a:p>
            <a:pPr marL="457200" lvl="0" indent="-342900" algn="l" rtl="0">
              <a:lnSpc>
                <a:spcPct val="150000"/>
              </a:lnSpc>
              <a:spcBef>
                <a:spcPts val="0"/>
              </a:spcBef>
              <a:spcAft>
                <a:spcPts val="0"/>
              </a:spcAft>
              <a:buClr>
                <a:schemeClr val="dk1"/>
              </a:buClr>
              <a:buSzPts val="1800"/>
              <a:buFont typeface="Times New Roman"/>
              <a:buChar char="❏"/>
            </a:pPr>
            <a:r>
              <a:rPr lang="en-DE" sz="1800">
                <a:solidFill>
                  <a:schemeClr val="dk1"/>
                </a:solidFill>
                <a:latin typeface="Times New Roman"/>
                <a:ea typeface="Times New Roman"/>
                <a:cs typeface="Times New Roman"/>
                <a:sym typeface="Times New Roman"/>
              </a:rPr>
              <a:t>Implementation of MAUI application</a:t>
            </a:r>
            <a:endParaRPr sz="1800">
              <a:solidFill>
                <a:schemeClr val="dk1"/>
              </a:solidFill>
              <a:latin typeface="Times New Roman"/>
              <a:ea typeface="Times New Roman"/>
              <a:cs typeface="Times New Roman"/>
              <a:sym typeface="Times New Roman"/>
            </a:endParaRPr>
          </a:p>
          <a:p>
            <a:pPr marL="457200" lvl="0" indent="-342900" algn="l" rtl="0">
              <a:lnSpc>
                <a:spcPct val="150000"/>
              </a:lnSpc>
              <a:spcBef>
                <a:spcPts val="0"/>
              </a:spcBef>
              <a:spcAft>
                <a:spcPts val="0"/>
              </a:spcAft>
              <a:buClr>
                <a:schemeClr val="dk1"/>
              </a:buClr>
              <a:buSzPts val="1800"/>
              <a:buFont typeface="Times New Roman"/>
              <a:buChar char="❏"/>
            </a:pPr>
            <a:r>
              <a:rPr lang="en-DE" sz="1800">
                <a:solidFill>
                  <a:schemeClr val="dk1"/>
                </a:solidFill>
                <a:latin typeface="Times New Roman"/>
                <a:ea typeface="Times New Roman"/>
                <a:cs typeface="Times New Roman"/>
                <a:sym typeface="Times New Roman"/>
              </a:rPr>
              <a:t>Test Cases with Results </a:t>
            </a:r>
            <a:endParaRPr sz="1800">
              <a:solidFill>
                <a:schemeClr val="dk1"/>
              </a:solidFill>
              <a:latin typeface="Times New Roman"/>
              <a:ea typeface="Times New Roman"/>
              <a:cs typeface="Times New Roman"/>
              <a:sym typeface="Times New Roman"/>
            </a:endParaRPr>
          </a:p>
          <a:p>
            <a:pPr marL="457200" lvl="0" indent="-342900" algn="l" rtl="0">
              <a:lnSpc>
                <a:spcPct val="150000"/>
              </a:lnSpc>
              <a:spcBef>
                <a:spcPts val="0"/>
              </a:spcBef>
              <a:spcAft>
                <a:spcPts val="0"/>
              </a:spcAft>
              <a:buClr>
                <a:schemeClr val="dk1"/>
              </a:buClr>
              <a:buSzPts val="1800"/>
              <a:buFont typeface="Times New Roman"/>
              <a:buChar char="❏"/>
            </a:pPr>
            <a:r>
              <a:rPr lang="en-DE" sz="1800">
                <a:solidFill>
                  <a:schemeClr val="dk1"/>
                </a:solidFill>
                <a:latin typeface="Times New Roman"/>
                <a:ea typeface="Times New Roman"/>
                <a:cs typeface="Times New Roman"/>
                <a:sym typeface="Times New Roman"/>
              </a:rPr>
              <a:t>Conclusion</a:t>
            </a:r>
            <a:endParaRPr sz="1800">
              <a:solidFill>
                <a:schemeClr val="dk1"/>
              </a:solidFill>
              <a:latin typeface="Times New Roman"/>
              <a:ea typeface="Times New Roman"/>
              <a:cs typeface="Times New Roman"/>
              <a:sym typeface="Times New Roman"/>
            </a:endParaRPr>
          </a:p>
          <a:p>
            <a:pPr marL="457200" lvl="0" indent="-342900" algn="l" rtl="0">
              <a:lnSpc>
                <a:spcPct val="150000"/>
              </a:lnSpc>
              <a:spcBef>
                <a:spcPts val="0"/>
              </a:spcBef>
              <a:spcAft>
                <a:spcPts val="0"/>
              </a:spcAft>
              <a:buClr>
                <a:schemeClr val="dk1"/>
              </a:buClr>
              <a:buSzPts val="1800"/>
              <a:buFont typeface="Times New Roman"/>
              <a:buChar char="❏"/>
            </a:pPr>
            <a:r>
              <a:rPr lang="en-DE" sz="1800">
                <a:solidFill>
                  <a:schemeClr val="dk1"/>
                </a:solidFill>
                <a:latin typeface="Times New Roman"/>
                <a:ea typeface="Times New Roman"/>
                <a:cs typeface="Times New Roman"/>
                <a:sym typeface="Times New Roman"/>
              </a:rPr>
              <a:t>References</a:t>
            </a:r>
            <a:endParaRPr sz="1800">
              <a:solidFill>
                <a:schemeClr val="dk1"/>
              </a:solidFill>
              <a:latin typeface="Times New Roman"/>
              <a:ea typeface="Times New Roman"/>
              <a:cs typeface="Times New Roman"/>
              <a:sym typeface="Times New Roman"/>
            </a:endParaRPr>
          </a:p>
        </p:txBody>
      </p:sp>
      <p:pic>
        <p:nvPicPr>
          <p:cNvPr id="70" name="Google Shape;70;p1"/>
          <p:cNvPicPr preferRelativeResize="0"/>
          <p:nvPr/>
        </p:nvPicPr>
        <p:blipFill rotWithShape="1">
          <a:blip r:embed="rId3">
            <a:alphaModFix/>
          </a:blip>
          <a:srcRect/>
          <a:stretch/>
        </p:blipFill>
        <p:spPr>
          <a:xfrm>
            <a:off x="10128738" y="168812"/>
            <a:ext cx="1800666" cy="71745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g2c9f19219cf_0_0"/>
          <p:cNvSpPr txBox="1">
            <a:spLocks noGrp="1"/>
          </p:cNvSpPr>
          <p:nvPr>
            <p:ph type="ctrTitle"/>
          </p:nvPr>
        </p:nvSpPr>
        <p:spPr>
          <a:xfrm>
            <a:off x="208875" y="168725"/>
            <a:ext cx="9144000" cy="717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000"/>
              <a:buFont typeface="Times New Roman"/>
              <a:buNone/>
            </a:pPr>
            <a:r>
              <a:rPr lang="en-DE" sz="2700" b="1">
                <a:latin typeface="Times New Roman"/>
                <a:ea typeface="Times New Roman"/>
                <a:cs typeface="Times New Roman"/>
                <a:sym typeface="Times New Roman"/>
              </a:rPr>
              <a:t>Problem Statement and Objective</a:t>
            </a:r>
            <a:endParaRPr sz="2700" b="1"/>
          </a:p>
        </p:txBody>
      </p:sp>
      <p:sp>
        <p:nvSpPr>
          <p:cNvPr id="77" name="Google Shape;77;g2c9f19219cf_0_0"/>
          <p:cNvSpPr txBox="1">
            <a:spLocks noGrp="1"/>
          </p:cNvSpPr>
          <p:nvPr>
            <p:ph type="subTitle" idx="1"/>
          </p:nvPr>
        </p:nvSpPr>
        <p:spPr>
          <a:xfrm>
            <a:off x="301050" y="1112900"/>
            <a:ext cx="11057400" cy="50412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1800"/>
              <a:buNone/>
            </a:pPr>
            <a:endParaRPr sz="1700" dirty="0">
              <a:latin typeface="Times New Roman"/>
              <a:ea typeface="Times New Roman"/>
              <a:cs typeface="Times New Roman"/>
              <a:sym typeface="Times New Roman"/>
            </a:endParaRPr>
          </a:p>
          <a:p>
            <a:pPr marL="0" lvl="0" indent="0" algn="just" rtl="0">
              <a:lnSpc>
                <a:spcPct val="105000"/>
              </a:lnSpc>
              <a:spcBef>
                <a:spcPts val="0"/>
              </a:spcBef>
              <a:spcAft>
                <a:spcPts val="0"/>
              </a:spcAft>
              <a:buClr>
                <a:schemeClr val="dk1"/>
              </a:buClr>
              <a:buSzPts val="1100"/>
              <a:buNone/>
            </a:pPr>
            <a:r>
              <a:rPr lang="en-DE" sz="1700" b="1" dirty="0">
                <a:solidFill>
                  <a:schemeClr val="dk1"/>
                </a:solidFill>
                <a:latin typeface="Times New Roman"/>
                <a:ea typeface="Times New Roman"/>
                <a:cs typeface="Times New Roman"/>
                <a:sym typeface="Times New Roman"/>
              </a:rPr>
              <a:t>Project Problem Statement:</a:t>
            </a:r>
            <a:endParaRPr sz="1700" b="1" dirty="0">
              <a:solidFill>
                <a:schemeClr val="dk1"/>
              </a:solidFill>
              <a:latin typeface="Times New Roman"/>
              <a:ea typeface="Times New Roman"/>
              <a:cs typeface="Times New Roman"/>
              <a:sym typeface="Times New Roman"/>
            </a:endParaRPr>
          </a:p>
          <a:p>
            <a:pPr marL="0" lvl="0" indent="0" algn="just" rtl="0">
              <a:lnSpc>
                <a:spcPct val="105000"/>
              </a:lnSpc>
              <a:spcBef>
                <a:spcPts val="0"/>
              </a:spcBef>
              <a:spcAft>
                <a:spcPts val="0"/>
              </a:spcAft>
              <a:buClr>
                <a:schemeClr val="dk1"/>
              </a:buClr>
              <a:buSzPts val="1100"/>
              <a:buNone/>
            </a:pPr>
            <a:endParaRPr sz="1700" b="1" dirty="0">
              <a:solidFill>
                <a:schemeClr val="dk1"/>
              </a:solidFill>
              <a:latin typeface="Times New Roman"/>
              <a:ea typeface="Times New Roman"/>
              <a:cs typeface="Times New Roman"/>
              <a:sym typeface="Times New Roman"/>
            </a:endParaRPr>
          </a:p>
          <a:p>
            <a:pPr marL="0" lvl="0" indent="0" algn="just" rtl="0">
              <a:lnSpc>
                <a:spcPct val="105000"/>
              </a:lnSpc>
              <a:spcBef>
                <a:spcPts val="0"/>
              </a:spcBef>
              <a:spcAft>
                <a:spcPts val="0"/>
              </a:spcAft>
              <a:buClr>
                <a:schemeClr val="dk1"/>
              </a:buClr>
              <a:buSzPts val="1100"/>
              <a:buNone/>
            </a:pPr>
            <a:r>
              <a:rPr lang="en-DE" sz="1700" dirty="0">
                <a:solidFill>
                  <a:srgbClr val="1F2328"/>
                </a:solidFill>
                <a:latin typeface="Times New Roman"/>
                <a:ea typeface="Times New Roman"/>
                <a:cs typeface="Times New Roman"/>
                <a:sym typeface="Times New Roman"/>
              </a:rPr>
              <a:t>Design a MAUI application to implement the SDR representation.</a:t>
            </a:r>
            <a:endParaRPr sz="1700" dirty="0">
              <a:solidFill>
                <a:srgbClr val="1F2328"/>
              </a:solidFill>
              <a:latin typeface="Times New Roman"/>
              <a:ea typeface="Times New Roman"/>
              <a:cs typeface="Times New Roman"/>
              <a:sym typeface="Times New Roman"/>
            </a:endParaRPr>
          </a:p>
          <a:p>
            <a:pPr marL="0" lvl="0" indent="0" algn="just" rtl="0">
              <a:lnSpc>
                <a:spcPct val="105000"/>
              </a:lnSpc>
              <a:spcBef>
                <a:spcPts val="0"/>
              </a:spcBef>
              <a:spcAft>
                <a:spcPts val="0"/>
              </a:spcAft>
              <a:buClr>
                <a:schemeClr val="dk1"/>
              </a:buClr>
              <a:buSzPts val="1800"/>
              <a:buNone/>
            </a:pPr>
            <a:endParaRPr sz="1700" dirty="0">
              <a:latin typeface="Times New Roman"/>
              <a:ea typeface="Times New Roman"/>
              <a:cs typeface="Times New Roman"/>
              <a:sym typeface="Times New Roman"/>
            </a:endParaRPr>
          </a:p>
          <a:p>
            <a:pPr marL="0" lvl="0" indent="0" algn="just" rtl="0">
              <a:lnSpc>
                <a:spcPct val="105000"/>
              </a:lnSpc>
              <a:spcBef>
                <a:spcPts val="0"/>
              </a:spcBef>
              <a:spcAft>
                <a:spcPts val="0"/>
              </a:spcAft>
              <a:buClr>
                <a:schemeClr val="dk1"/>
              </a:buClr>
              <a:buSzPts val="1100"/>
              <a:buNone/>
            </a:pPr>
            <a:r>
              <a:rPr lang="en-DE" sz="1700" b="1" dirty="0">
                <a:solidFill>
                  <a:schemeClr val="dk1"/>
                </a:solidFill>
                <a:latin typeface="Times New Roman"/>
                <a:ea typeface="Times New Roman"/>
                <a:cs typeface="Times New Roman"/>
                <a:sym typeface="Times New Roman"/>
              </a:rPr>
              <a:t>Project Objective:</a:t>
            </a:r>
            <a:endParaRPr sz="1700" b="1" dirty="0">
              <a:solidFill>
                <a:schemeClr val="dk1"/>
              </a:solidFill>
              <a:latin typeface="Times New Roman"/>
              <a:ea typeface="Times New Roman"/>
              <a:cs typeface="Times New Roman"/>
              <a:sym typeface="Times New Roman"/>
            </a:endParaRPr>
          </a:p>
          <a:p>
            <a:pPr marL="0" lvl="0" indent="0" algn="just" rtl="0">
              <a:lnSpc>
                <a:spcPct val="105000"/>
              </a:lnSpc>
              <a:spcBef>
                <a:spcPts val="0"/>
              </a:spcBef>
              <a:spcAft>
                <a:spcPts val="0"/>
              </a:spcAft>
              <a:buClr>
                <a:schemeClr val="dk1"/>
              </a:buClr>
              <a:buSzPts val="1100"/>
              <a:buNone/>
            </a:pPr>
            <a:r>
              <a:rPr lang="en-DE" sz="1700" dirty="0">
                <a:latin typeface="Times New Roman"/>
                <a:ea typeface="Times New Roman"/>
                <a:cs typeface="Times New Roman"/>
                <a:sym typeface="Times New Roman"/>
              </a:rPr>
              <a:t>										</a:t>
            </a:r>
            <a:endParaRPr sz="1700" dirty="0">
              <a:latin typeface="Times New Roman"/>
              <a:ea typeface="Times New Roman"/>
              <a:cs typeface="Times New Roman"/>
              <a:sym typeface="Times New Roman"/>
            </a:endParaRPr>
          </a:p>
          <a:p>
            <a:pPr marL="457200" lvl="0" indent="-336550" algn="just" rtl="0">
              <a:lnSpc>
                <a:spcPct val="150000"/>
              </a:lnSpc>
              <a:spcBef>
                <a:spcPts val="0"/>
              </a:spcBef>
              <a:spcAft>
                <a:spcPts val="0"/>
              </a:spcAft>
              <a:buClr>
                <a:schemeClr val="dk1"/>
              </a:buClr>
              <a:buSzPts val="1700"/>
              <a:buFont typeface="Times New Roman"/>
              <a:buChar char="●"/>
            </a:pPr>
            <a:r>
              <a:rPr lang="en-DE" sz="1700" dirty="0">
                <a:solidFill>
                  <a:schemeClr val="dk1"/>
                </a:solidFill>
                <a:latin typeface="Times New Roman"/>
                <a:ea typeface="Times New Roman"/>
                <a:cs typeface="Times New Roman"/>
                <a:sym typeface="Times New Roman"/>
              </a:rPr>
              <a:t>The visualization of Sparse Distributed Representations (SDRs) poses a significant challenge in both neuroscience and machine learning due to the lack of accessible and user-friendly tools. Understanding the intricate structure and applications of SDRs requires effective visualization methods, which are currently limited.</a:t>
            </a:r>
            <a:endParaRPr sz="1700" dirty="0">
              <a:solidFill>
                <a:schemeClr val="dk1"/>
              </a:solidFill>
              <a:latin typeface="Times New Roman"/>
              <a:ea typeface="Times New Roman"/>
              <a:cs typeface="Times New Roman"/>
              <a:sym typeface="Times New Roman"/>
            </a:endParaRPr>
          </a:p>
          <a:p>
            <a:pPr marL="457200" lvl="0" indent="-336550" algn="just" rtl="0">
              <a:lnSpc>
                <a:spcPct val="150000"/>
              </a:lnSpc>
              <a:spcBef>
                <a:spcPts val="0"/>
              </a:spcBef>
              <a:spcAft>
                <a:spcPts val="0"/>
              </a:spcAft>
              <a:buClr>
                <a:schemeClr val="dk1"/>
              </a:buClr>
              <a:buSzPts val="1700"/>
              <a:buFont typeface="Times New Roman"/>
              <a:buChar char="●"/>
            </a:pPr>
            <a:r>
              <a:rPr lang="en-DE" sz="1700" dirty="0">
                <a:solidFill>
                  <a:schemeClr val="dk1"/>
                </a:solidFill>
                <a:latin typeface="Times New Roman"/>
                <a:ea typeface="Times New Roman"/>
                <a:cs typeface="Times New Roman"/>
                <a:sym typeface="Times New Roman"/>
              </a:rPr>
              <a:t>Our goal is to develop a user-friendly multi platform app UI (MAUI) application, leveraging the NeocortexApi framework and OxyPlot libraries, to democratize SDR visualization. By doing so, we aim to bridge the gap between neuroscience, machine learning, and software engineering, empowering a diverse range of users to explore and analyze SDRs effectively.</a:t>
            </a:r>
            <a:endParaRPr sz="1700" dirty="0">
              <a:solidFill>
                <a:schemeClr val="dk1"/>
              </a:solidFill>
            </a:endParaRPr>
          </a:p>
        </p:txBody>
      </p:sp>
      <p:pic>
        <p:nvPicPr>
          <p:cNvPr id="78" name="Google Shape;78;g2c9f19219cf_0_0"/>
          <p:cNvPicPr preferRelativeResize="0"/>
          <p:nvPr/>
        </p:nvPicPr>
        <p:blipFill rotWithShape="1">
          <a:blip r:embed="rId3">
            <a:alphaModFix/>
          </a:blip>
          <a:srcRect/>
          <a:stretch/>
        </p:blipFill>
        <p:spPr>
          <a:xfrm>
            <a:off x="10128738" y="168812"/>
            <a:ext cx="1800669" cy="717454"/>
          </a:xfrm>
          <a:prstGeom prst="rect">
            <a:avLst/>
          </a:prstGeom>
          <a:noFill/>
          <a:ln>
            <a:noFill/>
          </a:ln>
        </p:spPr>
      </p:pic>
      <p:pic>
        <p:nvPicPr>
          <p:cNvPr id="79" name="Google Shape;79;g2c9f19219cf_0_0"/>
          <p:cNvPicPr preferRelativeResize="0"/>
          <p:nvPr/>
        </p:nvPicPr>
        <p:blipFill>
          <a:blip r:embed="rId4">
            <a:alphaModFix/>
          </a:blip>
          <a:stretch>
            <a:fillRect/>
          </a:stretch>
        </p:blipFill>
        <p:spPr>
          <a:xfrm>
            <a:off x="7004350" y="807225"/>
            <a:ext cx="3461852" cy="21322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2"/>
          <p:cNvSpPr txBox="1">
            <a:spLocks noGrp="1"/>
          </p:cNvSpPr>
          <p:nvPr>
            <p:ph type="ctrTitle"/>
          </p:nvPr>
        </p:nvSpPr>
        <p:spPr>
          <a:xfrm>
            <a:off x="268725" y="248988"/>
            <a:ext cx="9144000" cy="5571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3000"/>
              <a:buFont typeface="Times New Roman"/>
              <a:buNone/>
            </a:pPr>
            <a:r>
              <a:rPr lang="en-DE" sz="2700" b="1">
                <a:latin typeface="Times New Roman"/>
                <a:ea typeface="Times New Roman"/>
                <a:cs typeface="Times New Roman"/>
                <a:sym typeface="Times New Roman"/>
              </a:rPr>
              <a:t>Introduction</a:t>
            </a:r>
            <a:endParaRPr sz="2700" b="1"/>
          </a:p>
        </p:txBody>
      </p:sp>
      <p:sp>
        <p:nvSpPr>
          <p:cNvPr id="86" name="Google Shape;86;p2"/>
          <p:cNvSpPr txBox="1">
            <a:spLocks noGrp="1"/>
          </p:cNvSpPr>
          <p:nvPr>
            <p:ph type="subTitle" idx="1"/>
          </p:nvPr>
        </p:nvSpPr>
        <p:spPr>
          <a:xfrm>
            <a:off x="268725" y="1162550"/>
            <a:ext cx="10995900" cy="3228600"/>
          </a:xfrm>
          <a:prstGeom prst="rect">
            <a:avLst/>
          </a:prstGeom>
          <a:noFill/>
          <a:ln>
            <a:noFill/>
          </a:ln>
        </p:spPr>
        <p:txBody>
          <a:bodyPr spcFirstLastPara="1" wrap="square" lIns="91425" tIns="45700" rIns="91425" bIns="45700" anchor="t" anchorCtr="0">
            <a:noAutofit/>
          </a:bodyPr>
          <a:lstStyle/>
          <a:p>
            <a:pPr marL="0" lvl="0" indent="0" algn="just" rtl="0">
              <a:lnSpc>
                <a:spcPct val="150000"/>
              </a:lnSpc>
              <a:spcBef>
                <a:spcPts val="0"/>
              </a:spcBef>
              <a:spcAft>
                <a:spcPts val="0"/>
              </a:spcAft>
              <a:buClr>
                <a:schemeClr val="dk1"/>
              </a:buClr>
              <a:buSzPts val="1800"/>
              <a:buNone/>
            </a:pPr>
            <a:r>
              <a:rPr lang="en-DE" sz="1500">
                <a:solidFill>
                  <a:schemeClr val="dk1"/>
                </a:solidFill>
                <a:latin typeface="Times New Roman"/>
                <a:ea typeface="Times New Roman"/>
                <a:cs typeface="Times New Roman"/>
                <a:sym typeface="Times New Roman"/>
              </a:rPr>
              <a:t>Sparse Distributed Representation (SDR) stands as a cornerstone in both neuroscience and machine learning, enabling the efficient encoding and representation of information across various domains. However, understanding the structure and applications of SDRs relies heavily on effective visualization tools. Recognizing this need, our project focuses on developing a multiplatform app UI (MAUI) application that leverages the NeocortexApi framework and plotting libraries like OxyPlot. </a:t>
            </a:r>
            <a:endParaRPr sz="1500">
              <a:solidFill>
                <a:schemeClr val="dk1"/>
              </a:solidFill>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SzPts val="1800"/>
              <a:buNone/>
            </a:pPr>
            <a:endParaRPr sz="1500">
              <a:solidFill>
                <a:schemeClr val="dk1"/>
              </a:solidFill>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SzPts val="1800"/>
              <a:buNone/>
            </a:pPr>
            <a:r>
              <a:rPr lang="en-DE" sz="1500">
                <a:solidFill>
                  <a:schemeClr val="dk1"/>
                </a:solidFill>
                <a:latin typeface="Times New Roman"/>
                <a:ea typeface="Times New Roman"/>
                <a:cs typeface="Times New Roman"/>
                <a:sym typeface="Times New Roman"/>
              </a:rPr>
              <a:t>Our motivation stems from the necessity for accessible and user-friendly tools to explore and analyze SDRs. By democratizing SDR visualization, we aim to make it available to a wide range of users, including researchers, educators, and hobbyists, thus bridging the gap between neuroscience, machine learning, and software engineering. Through an intuitive interface and efficient drawing functionality, our application seeks to empower users to delve into the complex structures and patterns encoded within their SDRs.</a:t>
            </a:r>
            <a:endParaRPr sz="1700">
              <a:solidFill>
                <a:schemeClr val="dk1"/>
              </a:solidFill>
              <a:latin typeface="Times New Roman"/>
              <a:ea typeface="Times New Roman"/>
              <a:cs typeface="Times New Roman"/>
              <a:sym typeface="Times New Roman"/>
            </a:endParaRPr>
          </a:p>
        </p:txBody>
      </p:sp>
      <p:pic>
        <p:nvPicPr>
          <p:cNvPr id="87" name="Google Shape;87;p2"/>
          <p:cNvPicPr preferRelativeResize="0"/>
          <p:nvPr/>
        </p:nvPicPr>
        <p:blipFill rotWithShape="1">
          <a:blip r:embed="rId3">
            <a:alphaModFix/>
          </a:blip>
          <a:srcRect/>
          <a:stretch/>
        </p:blipFill>
        <p:spPr>
          <a:xfrm>
            <a:off x="10128738" y="168812"/>
            <a:ext cx="1800666" cy="71745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g2c9f19219cf_0_34"/>
          <p:cNvSpPr txBox="1">
            <a:spLocks noGrp="1"/>
          </p:cNvSpPr>
          <p:nvPr>
            <p:ph type="subTitle" idx="1"/>
          </p:nvPr>
        </p:nvSpPr>
        <p:spPr>
          <a:xfrm>
            <a:off x="495675" y="290700"/>
            <a:ext cx="9842100" cy="6276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500" b="1">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b="1">
                <a:solidFill>
                  <a:schemeClr val="dk1"/>
                </a:solidFill>
                <a:latin typeface="Times New Roman"/>
                <a:ea typeface="Times New Roman"/>
                <a:cs typeface="Times New Roman"/>
                <a:sym typeface="Times New Roman"/>
              </a:rPr>
              <a:t>A. Hierarchical Temporal Memory (HTM):</a:t>
            </a:r>
            <a:endParaRPr sz="1500" b="1">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a:solidFill>
                  <a:schemeClr val="dk1"/>
                </a:solidFill>
                <a:latin typeface="Times New Roman"/>
                <a:ea typeface="Times New Roman"/>
                <a:cs typeface="Times New Roman"/>
                <a:sym typeface="Times New Roman"/>
              </a:rPr>
              <a:t>1. HTM is a machine learning framework inspired by the neocortex, modeling information processing and temporal sequence learning.</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2. Sparse Distributed Representations (SDRs) are fundamental to HTM, representing input data as binary vectors with few active bits.</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b="1">
                <a:solidFill>
                  <a:schemeClr val="dk1"/>
                </a:solidFill>
                <a:latin typeface="Times New Roman"/>
                <a:ea typeface="Times New Roman"/>
                <a:cs typeface="Times New Roman"/>
                <a:sym typeface="Times New Roman"/>
              </a:rPr>
              <a:t>B. Encoder:</a:t>
            </a:r>
            <a:endParaRPr sz="1500" b="1">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a:solidFill>
                  <a:schemeClr val="dk1"/>
                </a:solidFill>
                <a:latin typeface="Times New Roman"/>
                <a:ea typeface="Times New Roman"/>
                <a:cs typeface="Times New Roman"/>
                <a:sym typeface="Times New Roman"/>
              </a:rPr>
              <a:t>1. Converts incoming data into sparse distributed representations (SDRs) with a small fraction of active bits.</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2. Maintains sparsity to efficiently encode complex patterns, unlike dense representations.</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b="1">
                <a:solidFill>
                  <a:schemeClr val="dk1"/>
                </a:solidFill>
                <a:latin typeface="Times New Roman"/>
                <a:ea typeface="Times New Roman"/>
                <a:cs typeface="Times New Roman"/>
                <a:sym typeface="Times New Roman"/>
              </a:rPr>
              <a:t>C. Spatial Pooler:</a:t>
            </a:r>
            <a:endParaRPr sz="1500" b="1">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a:solidFill>
                  <a:schemeClr val="dk1"/>
                </a:solidFill>
                <a:latin typeface="Times New Roman"/>
                <a:ea typeface="Times New Roman"/>
                <a:cs typeface="Times New Roman"/>
                <a:sym typeface="Times New Roman"/>
              </a:rPr>
              <a:t>1. Generates a second SDR representing the activation state of mini-columns based on input SDRs.</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2. Neurons in mini-columns connect to a subset of input SDR bits, with synaptic connections adapting via permanence values.</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b="1">
                <a:solidFill>
                  <a:schemeClr val="dk1"/>
                </a:solidFill>
                <a:latin typeface="Times New Roman"/>
                <a:ea typeface="Times New Roman"/>
                <a:cs typeface="Times New Roman"/>
                <a:sym typeface="Times New Roman"/>
              </a:rPr>
              <a:t>D. Temporal Pooler:</a:t>
            </a:r>
            <a:endParaRPr sz="1500" b="1">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a:solidFill>
                  <a:schemeClr val="dk1"/>
                </a:solidFill>
                <a:latin typeface="Times New Roman"/>
                <a:ea typeface="Times New Roman"/>
                <a:cs typeface="Times New Roman"/>
                <a:sym typeface="Times New Roman"/>
              </a:rPr>
              <a:t>1. Composed of mini-columns with HTM neurons, forming cortical columns for temporal memory.</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DE" sz="1500">
                <a:solidFill>
                  <a:schemeClr val="dk1"/>
                </a:solidFill>
                <a:latin typeface="Times New Roman"/>
                <a:ea typeface="Times New Roman"/>
                <a:cs typeface="Times New Roman"/>
                <a:sym typeface="Times New Roman"/>
              </a:rPr>
              <a:t>2. Synaptic connections between cells indicate temporal relationships, allowing prediction and learning of temporal patterns.</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b="1">
                <a:solidFill>
                  <a:schemeClr val="dk1"/>
                </a:solidFill>
                <a:latin typeface="Times New Roman"/>
                <a:ea typeface="Times New Roman"/>
                <a:cs typeface="Times New Roman"/>
                <a:sym typeface="Times New Roman"/>
              </a:rPr>
              <a:t>E. Active Sparse Distributed Representation (SDR):</a:t>
            </a:r>
            <a:endParaRPr sz="1500" b="1">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a:solidFill>
                  <a:schemeClr val="dk1"/>
                </a:solidFill>
                <a:latin typeface="Times New Roman"/>
                <a:ea typeface="Times New Roman"/>
                <a:cs typeface="Times New Roman"/>
                <a:sym typeface="Times New Roman"/>
              </a:rPr>
              <a:t>1. Represents relevant features in input data through active dimensions in binary vectors.</a:t>
            </a:r>
            <a:endParaRPr sz="15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DE" sz="1500">
                <a:solidFill>
                  <a:schemeClr val="dk1"/>
                </a:solidFill>
                <a:latin typeface="Times New Roman"/>
                <a:ea typeface="Times New Roman"/>
                <a:cs typeface="Times New Roman"/>
                <a:sym typeface="Times New Roman"/>
              </a:rPr>
              <a:t>2. Facilitates distributed and parallel processing, enabling HTM systems to learn complex temporal patterns and perform cognitive tasks.</a:t>
            </a:r>
            <a:endParaRPr sz="1500">
              <a:solidFill>
                <a:schemeClr val="dk1"/>
              </a:solidFill>
              <a:latin typeface="Times New Roman"/>
              <a:ea typeface="Times New Roman"/>
              <a:cs typeface="Times New Roman"/>
              <a:sym typeface="Times New Roman"/>
            </a:endParaRPr>
          </a:p>
        </p:txBody>
      </p:sp>
      <p:pic>
        <p:nvPicPr>
          <p:cNvPr id="94" name="Google Shape;94;g2c9f19219cf_0_34"/>
          <p:cNvPicPr preferRelativeResize="0"/>
          <p:nvPr/>
        </p:nvPicPr>
        <p:blipFill rotWithShape="1">
          <a:blip r:embed="rId3">
            <a:alphaModFix/>
          </a:blip>
          <a:srcRect/>
          <a:stretch/>
        </p:blipFill>
        <p:spPr>
          <a:xfrm>
            <a:off x="10128738" y="168812"/>
            <a:ext cx="1800669" cy="71745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3"/>
          <p:cNvSpPr txBox="1">
            <a:spLocks noGrp="1"/>
          </p:cNvSpPr>
          <p:nvPr>
            <p:ph type="ctrTitle"/>
          </p:nvPr>
        </p:nvSpPr>
        <p:spPr>
          <a:xfrm>
            <a:off x="321550" y="116901"/>
            <a:ext cx="9144000" cy="6246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3000"/>
              <a:buFont typeface="Play"/>
              <a:buNone/>
            </a:pPr>
            <a:r>
              <a:rPr lang="en-DE" sz="2700" b="1">
                <a:latin typeface="Times New Roman"/>
                <a:ea typeface="Times New Roman"/>
                <a:cs typeface="Times New Roman"/>
                <a:sym typeface="Times New Roman"/>
              </a:rPr>
              <a:t>Workflow Architecture</a:t>
            </a:r>
            <a:endParaRPr sz="2700" b="1">
              <a:latin typeface="Times New Roman"/>
              <a:ea typeface="Times New Roman"/>
              <a:cs typeface="Times New Roman"/>
              <a:sym typeface="Times New Roman"/>
            </a:endParaRPr>
          </a:p>
        </p:txBody>
      </p:sp>
      <p:pic>
        <p:nvPicPr>
          <p:cNvPr id="101" name="Google Shape;101;p3"/>
          <p:cNvPicPr preferRelativeResize="0"/>
          <p:nvPr/>
        </p:nvPicPr>
        <p:blipFill rotWithShape="1">
          <a:blip r:embed="rId3">
            <a:alphaModFix/>
          </a:blip>
          <a:srcRect/>
          <a:stretch/>
        </p:blipFill>
        <p:spPr>
          <a:xfrm>
            <a:off x="10128738" y="168812"/>
            <a:ext cx="1800666" cy="717453"/>
          </a:xfrm>
          <a:prstGeom prst="rect">
            <a:avLst/>
          </a:prstGeom>
          <a:noFill/>
          <a:ln>
            <a:noFill/>
          </a:ln>
        </p:spPr>
      </p:pic>
      <p:pic>
        <p:nvPicPr>
          <p:cNvPr id="102" name="Google Shape;102;p3"/>
          <p:cNvPicPr preferRelativeResize="0"/>
          <p:nvPr/>
        </p:nvPicPr>
        <p:blipFill>
          <a:blip r:embed="rId4">
            <a:alphaModFix/>
          </a:blip>
          <a:stretch>
            <a:fillRect/>
          </a:stretch>
        </p:blipFill>
        <p:spPr>
          <a:xfrm>
            <a:off x="600975" y="1218375"/>
            <a:ext cx="4735050" cy="4310501"/>
          </a:xfrm>
          <a:prstGeom prst="rect">
            <a:avLst/>
          </a:prstGeom>
          <a:noFill/>
          <a:ln>
            <a:noFill/>
          </a:ln>
        </p:spPr>
      </p:pic>
      <p:pic>
        <p:nvPicPr>
          <p:cNvPr id="103" name="Google Shape;103;p3"/>
          <p:cNvPicPr preferRelativeResize="0"/>
          <p:nvPr/>
        </p:nvPicPr>
        <p:blipFill>
          <a:blip r:embed="rId5">
            <a:alphaModFix/>
          </a:blip>
          <a:stretch>
            <a:fillRect/>
          </a:stretch>
        </p:blipFill>
        <p:spPr>
          <a:xfrm>
            <a:off x="5573350" y="1273750"/>
            <a:ext cx="4555401" cy="4310500"/>
          </a:xfrm>
          <a:prstGeom prst="rect">
            <a:avLst/>
          </a:prstGeom>
          <a:noFill/>
          <a:ln>
            <a:noFill/>
          </a:ln>
        </p:spPr>
      </p:pic>
      <p:sp>
        <p:nvSpPr>
          <p:cNvPr id="104" name="Google Shape;104;p3"/>
          <p:cNvSpPr txBox="1"/>
          <p:nvPr/>
        </p:nvSpPr>
        <p:spPr>
          <a:xfrm>
            <a:off x="4670475" y="5722700"/>
            <a:ext cx="5316600" cy="3693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DE" sz="1200" b="1">
                <a:solidFill>
                  <a:schemeClr val="dk1"/>
                </a:solidFill>
                <a:latin typeface="Times New Roman"/>
                <a:ea typeface="Times New Roman"/>
                <a:cs typeface="Times New Roman"/>
                <a:sym typeface="Times New Roman"/>
              </a:rPr>
              <a:t>Fig. 1  Workflow Architecture </a:t>
            </a:r>
            <a:endParaRPr sz="1200" b="1">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4"/>
          <p:cNvSpPr txBox="1">
            <a:spLocks noGrp="1"/>
          </p:cNvSpPr>
          <p:nvPr>
            <p:ph type="ctrTitle"/>
          </p:nvPr>
        </p:nvSpPr>
        <p:spPr>
          <a:xfrm>
            <a:off x="284150" y="363650"/>
            <a:ext cx="9144000" cy="436200"/>
          </a:xfrm>
          <a:prstGeom prst="rect">
            <a:avLst/>
          </a:prstGeom>
          <a:noFill/>
          <a:ln>
            <a:noFill/>
          </a:ln>
        </p:spPr>
        <p:txBody>
          <a:bodyPr spcFirstLastPara="1" wrap="square" lIns="91425" tIns="45700" rIns="91425" bIns="45700" anchor="b" anchorCtr="0">
            <a:noAutofit/>
          </a:bodyPr>
          <a:lstStyle/>
          <a:p>
            <a:pPr marL="0" lvl="0" indent="0" algn="l" rtl="0">
              <a:lnSpc>
                <a:spcPct val="98181"/>
              </a:lnSpc>
              <a:spcBef>
                <a:spcPts val="1000"/>
              </a:spcBef>
              <a:spcAft>
                <a:spcPts val="0"/>
              </a:spcAft>
              <a:buClr>
                <a:schemeClr val="dk1"/>
              </a:buClr>
              <a:buSzPts val="990"/>
              <a:buFont typeface="Arial"/>
              <a:buNone/>
            </a:pPr>
            <a:r>
              <a:rPr lang="en-DE" sz="2700" b="1">
                <a:latin typeface="Times New Roman"/>
                <a:ea typeface="Times New Roman"/>
                <a:cs typeface="Times New Roman"/>
                <a:sym typeface="Times New Roman"/>
              </a:rPr>
              <a:t>Process flow of MAUI Application</a:t>
            </a:r>
            <a:endParaRPr sz="2700" b="1">
              <a:latin typeface="Times New Roman"/>
              <a:ea typeface="Times New Roman"/>
              <a:cs typeface="Times New Roman"/>
              <a:sym typeface="Times New Roman"/>
            </a:endParaRPr>
          </a:p>
        </p:txBody>
      </p:sp>
      <p:pic>
        <p:nvPicPr>
          <p:cNvPr id="111" name="Google Shape;111;p4"/>
          <p:cNvPicPr preferRelativeResize="0"/>
          <p:nvPr/>
        </p:nvPicPr>
        <p:blipFill rotWithShape="1">
          <a:blip r:embed="rId3">
            <a:alphaModFix/>
          </a:blip>
          <a:srcRect/>
          <a:stretch/>
        </p:blipFill>
        <p:spPr>
          <a:xfrm>
            <a:off x="10128738" y="168812"/>
            <a:ext cx="1800666" cy="717453"/>
          </a:xfrm>
          <a:prstGeom prst="rect">
            <a:avLst/>
          </a:prstGeom>
          <a:noFill/>
          <a:ln>
            <a:noFill/>
          </a:ln>
        </p:spPr>
      </p:pic>
      <p:pic>
        <p:nvPicPr>
          <p:cNvPr id="112" name="Google Shape;112;p4"/>
          <p:cNvPicPr preferRelativeResize="0"/>
          <p:nvPr/>
        </p:nvPicPr>
        <p:blipFill>
          <a:blip r:embed="rId4">
            <a:alphaModFix/>
          </a:blip>
          <a:stretch>
            <a:fillRect/>
          </a:stretch>
        </p:blipFill>
        <p:spPr>
          <a:xfrm>
            <a:off x="1278075" y="1037625"/>
            <a:ext cx="8900149" cy="4883901"/>
          </a:xfrm>
          <a:prstGeom prst="rect">
            <a:avLst/>
          </a:prstGeom>
          <a:noFill/>
          <a:ln>
            <a:noFill/>
          </a:ln>
        </p:spPr>
      </p:pic>
      <p:sp>
        <p:nvSpPr>
          <p:cNvPr id="113" name="Google Shape;113;p4"/>
          <p:cNvSpPr txBox="1"/>
          <p:nvPr/>
        </p:nvSpPr>
        <p:spPr>
          <a:xfrm>
            <a:off x="4606200" y="5987200"/>
            <a:ext cx="2979600" cy="4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DE" sz="1200" b="1">
                <a:solidFill>
                  <a:schemeClr val="dk1"/>
                </a:solidFill>
                <a:latin typeface="Times New Roman"/>
                <a:ea typeface="Times New Roman"/>
                <a:cs typeface="Times New Roman"/>
                <a:sym typeface="Times New Roman"/>
              </a:rPr>
              <a:t>Fig. 2 Application Workflow</a:t>
            </a:r>
            <a:endParaRPr sz="1200" b="1">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5"/>
          <p:cNvSpPr txBox="1">
            <a:spLocks noGrp="1"/>
          </p:cNvSpPr>
          <p:nvPr>
            <p:ph type="ctrTitle"/>
          </p:nvPr>
        </p:nvSpPr>
        <p:spPr>
          <a:xfrm>
            <a:off x="201025" y="168796"/>
            <a:ext cx="9144000" cy="4791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dk1"/>
              </a:buClr>
              <a:buSzPct val="100000"/>
              <a:buFont typeface="Play"/>
              <a:buNone/>
            </a:pPr>
            <a:r>
              <a:rPr lang="en-DE" sz="3000" b="1">
                <a:latin typeface="Times New Roman"/>
                <a:ea typeface="Times New Roman"/>
                <a:cs typeface="Times New Roman"/>
                <a:sym typeface="Times New Roman"/>
              </a:rPr>
              <a:t>Implementation of MAUI Application</a:t>
            </a:r>
            <a:endParaRPr sz="3000" b="1">
              <a:latin typeface="Times New Roman"/>
              <a:ea typeface="Times New Roman"/>
              <a:cs typeface="Times New Roman"/>
              <a:sym typeface="Times New Roman"/>
            </a:endParaRPr>
          </a:p>
        </p:txBody>
      </p:sp>
      <p:sp>
        <p:nvSpPr>
          <p:cNvPr id="120" name="Google Shape;120;p5"/>
          <p:cNvSpPr txBox="1">
            <a:spLocks noGrp="1"/>
          </p:cNvSpPr>
          <p:nvPr>
            <p:ph type="subTitle" idx="1"/>
          </p:nvPr>
        </p:nvSpPr>
        <p:spPr>
          <a:xfrm>
            <a:off x="303200" y="1053975"/>
            <a:ext cx="11626200" cy="4082700"/>
          </a:xfrm>
          <a:prstGeom prst="rect">
            <a:avLst/>
          </a:prstGeom>
          <a:noFill/>
          <a:ln>
            <a:noFill/>
          </a:ln>
        </p:spPr>
        <p:txBody>
          <a:bodyPr spcFirstLastPara="1" wrap="square" lIns="91425" tIns="45700" rIns="91425" bIns="45700" anchor="t" anchorCtr="0">
            <a:noAutofit/>
          </a:bodyPr>
          <a:lstStyle/>
          <a:p>
            <a:pPr marL="0" lvl="0" indent="0" algn="just" rtl="0">
              <a:lnSpc>
                <a:spcPct val="150000"/>
              </a:lnSpc>
              <a:spcBef>
                <a:spcPts val="0"/>
              </a:spcBef>
              <a:spcAft>
                <a:spcPts val="0"/>
              </a:spcAft>
              <a:buNone/>
            </a:pPr>
            <a:r>
              <a:rPr lang="en-DE" sz="1700" u="sng">
                <a:solidFill>
                  <a:schemeClr val="dk1"/>
                </a:solidFill>
                <a:latin typeface="Times New Roman"/>
                <a:ea typeface="Times New Roman"/>
                <a:cs typeface="Times New Roman"/>
                <a:sym typeface="Times New Roman"/>
              </a:rPr>
              <a:t>Methods used for Drawing Functionality:</a:t>
            </a:r>
            <a:endParaRPr sz="1700" u="sng">
              <a:solidFill>
                <a:schemeClr val="dk1"/>
              </a:solidFill>
              <a:latin typeface="Times New Roman"/>
              <a:ea typeface="Times New Roman"/>
              <a:cs typeface="Times New Roman"/>
              <a:sym typeface="Times New Roman"/>
            </a:endParaRPr>
          </a:p>
          <a:p>
            <a:pPr marL="457200" lvl="0" indent="-320908" algn="just" rtl="0">
              <a:lnSpc>
                <a:spcPct val="150000"/>
              </a:lnSpc>
              <a:spcBef>
                <a:spcPts val="0"/>
              </a:spcBef>
              <a:spcAft>
                <a:spcPts val="0"/>
              </a:spcAft>
              <a:buClr>
                <a:schemeClr val="dk1"/>
              </a:buClr>
              <a:buSzPts val="1454"/>
              <a:buFont typeface="Times New Roman"/>
              <a:buChar char="●"/>
            </a:pPr>
            <a:r>
              <a:rPr lang="en-DE" sz="1453" b="1">
                <a:solidFill>
                  <a:schemeClr val="dk1"/>
                </a:solidFill>
                <a:latin typeface="Times New Roman"/>
                <a:ea typeface="Times New Roman"/>
                <a:cs typeface="Times New Roman"/>
                <a:sym typeface="Times New Roman"/>
              </a:rPr>
              <a:t>SdrHelper class</a:t>
            </a:r>
            <a:endParaRPr sz="1453" b="1">
              <a:solidFill>
                <a:schemeClr val="dk1"/>
              </a:solidFill>
              <a:latin typeface="Times New Roman"/>
              <a:ea typeface="Times New Roman"/>
              <a:cs typeface="Times New Roman"/>
              <a:sym typeface="Times New Roman"/>
            </a:endParaRPr>
          </a:p>
          <a:p>
            <a:pPr marL="914400" lvl="0" indent="0" algn="just" rtl="0">
              <a:lnSpc>
                <a:spcPct val="150000"/>
              </a:lnSpc>
              <a:spcBef>
                <a:spcPts val="0"/>
              </a:spcBef>
              <a:spcAft>
                <a:spcPts val="0"/>
              </a:spcAft>
              <a:buNone/>
            </a:pPr>
            <a:r>
              <a:rPr lang="en-DE" sz="1453">
                <a:solidFill>
                  <a:schemeClr val="dk1"/>
                </a:solidFill>
                <a:latin typeface="Times New Roman"/>
                <a:ea typeface="Times New Roman"/>
                <a:cs typeface="Times New Roman"/>
                <a:sym typeface="Times New Roman"/>
              </a:rPr>
              <a:t>The class features a method, </a:t>
            </a:r>
            <a:r>
              <a:rPr lang="en-DE" sz="1453" i="1">
                <a:solidFill>
                  <a:schemeClr val="dk1"/>
                </a:solidFill>
                <a:latin typeface="Times New Roman"/>
                <a:ea typeface="Times New Roman"/>
                <a:cs typeface="Times New Roman"/>
                <a:sym typeface="Times New Roman"/>
              </a:rPr>
              <a:t>newgeneratesdr</a:t>
            </a:r>
            <a:r>
              <a:rPr lang="en-DE" sz="1453">
                <a:solidFill>
                  <a:schemeClr val="dk1"/>
                </a:solidFill>
                <a:latin typeface="Times New Roman"/>
                <a:ea typeface="Times New Roman"/>
                <a:cs typeface="Times New Roman"/>
                <a:sym typeface="Times New Roman"/>
              </a:rPr>
              <a:t>, for creating an SDR plot using provided data by initializing lists, processing CSV data for unique cell values, and extracting parameters from the model. It sets the current SdValueModel in Filedatahelper and utilizes SdrDrawer to plot activity in both vertical and horizontal orientations.</a:t>
            </a:r>
            <a:endParaRPr sz="1453">
              <a:solidFill>
                <a:schemeClr val="dk1"/>
              </a:solidFill>
              <a:latin typeface="Times New Roman"/>
              <a:ea typeface="Times New Roman"/>
              <a:cs typeface="Times New Roman"/>
              <a:sym typeface="Times New Roman"/>
            </a:endParaRPr>
          </a:p>
          <a:p>
            <a:pPr marL="457200" lvl="0" indent="-320908" algn="just" rtl="0">
              <a:lnSpc>
                <a:spcPct val="150000"/>
              </a:lnSpc>
              <a:spcBef>
                <a:spcPts val="0"/>
              </a:spcBef>
              <a:spcAft>
                <a:spcPts val="0"/>
              </a:spcAft>
              <a:buClr>
                <a:schemeClr val="dk1"/>
              </a:buClr>
              <a:buSzPts val="1454"/>
              <a:buFont typeface="Times New Roman"/>
              <a:buChar char="●"/>
            </a:pPr>
            <a:r>
              <a:rPr lang="en-DE" sz="1453" b="1">
                <a:solidFill>
                  <a:schemeClr val="dk1"/>
                </a:solidFill>
                <a:latin typeface="Times New Roman"/>
                <a:ea typeface="Times New Roman"/>
                <a:cs typeface="Times New Roman"/>
                <a:sym typeface="Times New Roman"/>
              </a:rPr>
              <a:t>Filedatahelper class </a:t>
            </a:r>
            <a:endParaRPr sz="1453" b="1">
              <a:solidFill>
                <a:schemeClr val="dk1"/>
              </a:solidFill>
              <a:latin typeface="Times New Roman"/>
              <a:ea typeface="Times New Roman"/>
              <a:cs typeface="Times New Roman"/>
              <a:sym typeface="Times New Roman"/>
            </a:endParaRPr>
          </a:p>
          <a:p>
            <a:pPr marL="914400" lvl="0" indent="0" algn="just" rtl="0">
              <a:lnSpc>
                <a:spcPct val="150000"/>
              </a:lnSpc>
              <a:spcBef>
                <a:spcPts val="0"/>
              </a:spcBef>
              <a:spcAft>
                <a:spcPts val="0"/>
              </a:spcAft>
              <a:buNone/>
            </a:pPr>
            <a:r>
              <a:rPr lang="en-DE" sz="1453">
                <a:solidFill>
                  <a:schemeClr val="dk1"/>
                </a:solidFill>
                <a:latin typeface="Times New Roman"/>
                <a:ea typeface="Times New Roman"/>
                <a:cs typeface="Times New Roman"/>
                <a:sym typeface="Times New Roman"/>
              </a:rPr>
              <a:t>Centralizes management of file data, image paths, and SdValueModel instances using static fields for storage, ensuring single-instance access. Static methods enable straightforward retrieval and updating of these values across the application.</a:t>
            </a:r>
            <a:endParaRPr sz="1453">
              <a:solidFill>
                <a:schemeClr val="dk1"/>
              </a:solidFill>
              <a:latin typeface="Times New Roman"/>
              <a:ea typeface="Times New Roman"/>
              <a:cs typeface="Times New Roman"/>
              <a:sym typeface="Times New Roman"/>
            </a:endParaRPr>
          </a:p>
          <a:p>
            <a:pPr marL="457200" lvl="0" indent="-320908" algn="just" rtl="0">
              <a:lnSpc>
                <a:spcPct val="150000"/>
              </a:lnSpc>
              <a:spcBef>
                <a:spcPts val="0"/>
              </a:spcBef>
              <a:spcAft>
                <a:spcPts val="0"/>
              </a:spcAft>
              <a:buClr>
                <a:schemeClr val="dk1"/>
              </a:buClr>
              <a:buSzPts val="1454"/>
              <a:buFont typeface="Times New Roman"/>
              <a:buChar char="●"/>
            </a:pPr>
            <a:r>
              <a:rPr lang="en-DE" sz="1453" b="1">
                <a:solidFill>
                  <a:schemeClr val="dk1"/>
                </a:solidFill>
                <a:latin typeface="Times New Roman"/>
                <a:ea typeface="Times New Roman"/>
                <a:cs typeface="Times New Roman"/>
                <a:sym typeface="Times New Roman"/>
              </a:rPr>
              <a:t>Plotting activity</a:t>
            </a:r>
            <a:endParaRPr sz="1453">
              <a:solidFill>
                <a:schemeClr val="dk1"/>
              </a:solidFill>
              <a:latin typeface="Times New Roman"/>
              <a:ea typeface="Times New Roman"/>
              <a:cs typeface="Times New Roman"/>
              <a:sym typeface="Times New Roman"/>
            </a:endParaRPr>
          </a:p>
          <a:p>
            <a:pPr marL="914400" lvl="0" indent="0" algn="just" rtl="0">
              <a:lnSpc>
                <a:spcPct val="150000"/>
              </a:lnSpc>
              <a:spcBef>
                <a:spcPts val="0"/>
              </a:spcBef>
              <a:spcAft>
                <a:spcPts val="0"/>
              </a:spcAft>
              <a:buNone/>
            </a:pPr>
            <a:r>
              <a:rPr lang="en-DE" sz="1453">
                <a:solidFill>
                  <a:schemeClr val="dk1"/>
                </a:solidFill>
                <a:latin typeface="Times New Roman"/>
                <a:ea typeface="Times New Roman"/>
                <a:cs typeface="Times New Roman"/>
                <a:sym typeface="Times New Roman"/>
              </a:rPr>
              <a:t>The PlotActivityVertically method from the SdrDrawer class limits cycle numbers based on active cells and creates plots using rectangle bars to represent cells in columns. It highlights specific touches with rectangle bars and includes axes for scaling and labeling. Both vertical and horizontal plots use similar methods for visualization and SVG file generation.</a:t>
            </a:r>
            <a:endParaRPr sz="1453">
              <a:solidFill>
                <a:schemeClr val="dk1"/>
              </a:solidFill>
              <a:latin typeface="Times New Roman"/>
              <a:ea typeface="Times New Roman"/>
              <a:cs typeface="Times New Roman"/>
              <a:sym typeface="Times New Roman"/>
            </a:endParaRPr>
          </a:p>
        </p:txBody>
      </p:sp>
      <p:pic>
        <p:nvPicPr>
          <p:cNvPr id="121" name="Google Shape;121;p5"/>
          <p:cNvPicPr preferRelativeResize="0"/>
          <p:nvPr/>
        </p:nvPicPr>
        <p:blipFill rotWithShape="1">
          <a:blip r:embed="rId3">
            <a:alphaModFix/>
          </a:blip>
          <a:srcRect/>
          <a:stretch/>
        </p:blipFill>
        <p:spPr>
          <a:xfrm>
            <a:off x="10128738" y="168812"/>
            <a:ext cx="1800666" cy="71745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g2c9f19219cf_1_727"/>
          <p:cNvSpPr txBox="1">
            <a:spLocks noGrp="1"/>
          </p:cNvSpPr>
          <p:nvPr>
            <p:ph type="ctrTitle"/>
          </p:nvPr>
        </p:nvSpPr>
        <p:spPr>
          <a:xfrm>
            <a:off x="201025" y="168796"/>
            <a:ext cx="9144000" cy="4791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dk1"/>
              </a:buClr>
              <a:buSzPct val="100000"/>
              <a:buFont typeface="Play"/>
              <a:buNone/>
            </a:pPr>
            <a:r>
              <a:rPr lang="en-DE" sz="3000" b="1">
                <a:latin typeface="Times New Roman"/>
                <a:ea typeface="Times New Roman"/>
                <a:cs typeface="Times New Roman"/>
                <a:sym typeface="Times New Roman"/>
              </a:rPr>
              <a:t>Implementation of MAUI Application</a:t>
            </a:r>
            <a:endParaRPr sz="3000" b="1">
              <a:latin typeface="Times New Roman"/>
              <a:ea typeface="Times New Roman"/>
              <a:cs typeface="Times New Roman"/>
              <a:sym typeface="Times New Roman"/>
            </a:endParaRPr>
          </a:p>
        </p:txBody>
      </p:sp>
      <p:sp>
        <p:nvSpPr>
          <p:cNvPr id="128" name="Google Shape;128;g2c9f19219cf_1_727"/>
          <p:cNvSpPr txBox="1">
            <a:spLocks noGrp="1"/>
          </p:cNvSpPr>
          <p:nvPr>
            <p:ph type="subTitle" idx="1"/>
          </p:nvPr>
        </p:nvSpPr>
        <p:spPr>
          <a:xfrm>
            <a:off x="336175" y="966775"/>
            <a:ext cx="11418900" cy="4851000"/>
          </a:xfrm>
          <a:prstGeom prst="rect">
            <a:avLst/>
          </a:prstGeom>
          <a:noFill/>
          <a:ln>
            <a:noFill/>
          </a:ln>
        </p:spPr>
        <p:txBody>
          <a:bodyPr spcFirstLastPara="1" wrap="square" lIns="91425" tIns="45700" rIns="91425" bIns="45700" anchor="t" anchorCtr="0">
            <a:normAutofit fontScale="85000" lnSpcReduction="20000"/>
          </a:bodyPr>
          <a:lstStyle/>
          <a:p>
            <a:pPr marL="126005" lvl="0" indent="0" algn="just" rtl="0">
              <a:lnSpc>
                <a:spcPct val="150000"/>
              </a:lnSpc>
              <a:spcBef>
                <a:spcPts val="0"/>
              </a:spcBef>
              <a:spcAft>
                <a:spcPts val="0"/>
              </a:spcAft>
              <a:buClr>
                <a:schemeClr val="dk1"/>
              </a:buClr>
              <a:buSzPct val="100000"/>
            </a:pPr>
            <a:r>
              <a:rPr lang="en-DE" sz="1746" b="1" dirty="0">
                <a:solidFill>
                  <a:schemeClr val="dk1"/>
                </a:solidFill>
                <a:latin typeface="Times New Roman"/>
                <a:ea typeface="Times New Roman"/>
                <a:cs typeface="Times New Roman"/>
                <a:sym typeface="Times New Roman"/>
              </a:rPr>
              <a:t>       1. File-handling:</a:t>
            </a:r>
            <a:endParaRPr sz="1746" b="1" dirty="0">
              <a:solidFill>
                <a:schemeClr val="dk1"/>
              </a:solidFill>
              <a:latin typeface="Times New Roman"/>
              <a:ea typeface="Times New Roman"/>
              <a:cs typeface="Times New Roman"/>
              <a:sym typeface="Times New Roman"/>
            </a:endParaRPr>
          </a:p>
          <a:p>
            <a:pPr marL="457200" lvl="0" indent="0" algn="just" rtl="0">
              <a:lnSpc>
                <a:spcPct val="150000"/>
              </a:lnSpc>
              <a:spcBef>
                <a:spcPts val="0"/>
              </a:spcBef>
              <a:spcAft>
                <a:spcPts val="0"/>
              </a:spcAft>
              <a:buNone/>
            </a:pPr>
            <a:r>
              <a:rPr lang="en-DE" sz="1746" dirty="0">
                <a:solidFill>
                  <a:schemeClr val="dk1"/>
                </a:solidFill>
                <a:latin typeface="Times New Roman"/>
                <a:ea typeface="Times New Roman"/>
                <a:cs typeface="Times New Roman"/>
                <a:sym typeface="Times New Roman"/>
              </a:rPr>
              <a:t>Users can input Sparse Distributed Representation (SDR) values either by pasting them into a text box or by uploading a TXT or CSV file. This dual approach offers flexibility and convenience for processing SDR data efficiently.</a:t>
            </a:r>
          </a:p>
          <a:p>
            <a:pPr marL="457200" lvl="0" indent="0" algn="just" rtl="0">
              <a:lnSpc>
                <a:spcPct val="150000"/>
              </a:lnSpc>
              <a:spcBef>
                <a:spcPts val="0"/>
              </a:spcBef>
              <a:spcAft>
                <a:spcPts val="0"/>
              </a:spcAft>
              <a:buNone/>
            </a:pPr>
            <a:endParaRPr lang="en-DE" sz="1746" dirty="0">
              <a:solidFill>
                <a:schemeClr val="dk1"/>
              </a:solidFill>
              <a:latin typeface="Times New Roman"/>
              <a:ea typeface="Times New Roman"/>
              <a:cs typeface="Times New Roman"/>
              <a:sym typeface="Times New Roman"/>
            </a:endParaRPr>
          </a:p>
          <a:p>
            <a:pPr marL="457200" lvl="0" indent="0" algn="just" rtl="0">
              <a:lnSpc>
                <a:spcPct val="150000"/>
              </a:lnSpc>
              <a:spcBef>
                <a:spcPts val="0"/>
              </a:spcBef>
              <a:spcAft>
                <a:spcPts val="0"/>
              </a:spcAft>
              <a:buNone/>
            </a:pPr>
            <a:r>
              <a:rPr lang="en-DE" sz="1746" b="1" dirty="0">
                <a:solidFill>
                  <a:schemeClr val="dk1"/>
                </a:solidFill>
                <a:latin typeface="Times New Roman"/>
                <a:ea typeface="Times New Roman"/>
                <a:cs typeface="Times New Roman"/>
                <a:sym typeface="Times New Roman"/>
              </a:rPr>
              <a:t>2. Data processing:</a:t>
            </a:r>
            <a:endParaRPr sz="1746" b="1" dirty="0">
              <a:solidFill>
                <a:schemeClr val="dk1"/>
              </a:solidFill>
              <a:latin typeface="Times New Roman"/>
              <a:ea typeface="Times New Roman"/>
              <a:cs typeface="Times New Roman"/>
              <a:sym typeface="Times New Roman"/>
            </a:endParaRPr>
          </a:p>
          <a:p>
            <a:pPr marL="457200" lvl="0" indent="0" algn="just" rtl="0">
              <a:lnSpc>
                <a:spcPct val="150000"/>
              </a:lnSpc>
              <a:spcBef>
                <a:spcPts val="0"/>
              </a:spcBef>
              <a:spcAft>
                <a:spcPts val="0"/>
              </a:spcAft>
              <a:buNone/>
            </a:pPr>
            <a:r>
              <a:rPr lang="en-DE" sz="1746" dirty="0">
                <a:solidFill>
                  <a:schemeClr val="dk1"/>
                </a:solidFill>
                <a:latin typeface="Times New Roman"/>
                <a:ea typeface="Times New Roman"/>
                <a:cs typeface="Times New Roman"/>
                <a:sym typeface="Times New Roman"/>
              </a:rPr>
              <a:t>Users can use both default and manual input values for efficient processing. Linear axes (X-axis and Y-axis) are configured with specific properties to define their positions, titles, number of touches, maxcells are displayed ranges based on input parameters.</a:t>
            </a:r>
          </a:p>
          <a:p>
            <a:pPr marL="457200" lvl="0" indent="0" algn="just" rtl="0">
              <a:lnSpc>
                <a:spcPct val="150000"/>
              </a:lnSpc>
              <a:spcBef>
                <a:spcPts val="0"/>
              </a:spcBef>
              <a:spcAft>
                <a:spcPts val="0"/>
              </a:spcAft>
              <a:buNone/>
            </a:pPr>
            <a:endParaRPr lang="en-DE" sz="1746" b="1" dirty="0">
              <a:solidFill>
                <a:schemeClr val="dk1"/>
              </a:solidFill>
              <a:latin typeface="Times New Roman"/>
              <a:ea typeface="Times New Roman"/>
              <a:cs typeface="Times New Roman"/>
              <a:sym typeface="Times New Roman"/>
            </a:endParaRPr>
          </a:p>
          <a:p>
            <a:pPr marL="457200" lvl="0" indent="0" algn="just" rtl="0">
              <a:lnSpc>
                <a:spcPct val="150000"/>
              </a:lnSpc>
              <a:spcBef>
                <a:spcPts val="0"/>
              </a:spcBef>
              <a:spcAft>
                <a:spcPts val="0"/>
              </a:spcAft>
              <a:buNone/>
            </a:pPr>
            <a:r>
              <a:rPr lang="en-DE" sz="1746" b="1" dirty="0">
                <a:solidFill>
                  <a:schemeClr val="dk1"/>
                </a:solidFill>
                <a:latin typeface="Times New Roman"/>
                <a:ea typeface="Times New Roman"/>
                <a:cs typeface="Times New Roman"/>
                <a:sym typeface="Times New Roman"/>
              </a:rPr>
              <a:t>3. Highlight Touch:</a:t>
            </a:r>
            <a:endParaRPr sz="1746" b="1" dirty="0">
              <a:solidFill>
                <a:schemeClr val="dk1"/>
              </a:solidFill>
              <a:latin typeface="Times New Roman"/>
              <a:ea typeface="Times New Roman"/>
              <a:cs typeface="Times New Roman"/>
              <a:sym typeface="Times New Roman"/>
            </a:endParaRPr>
          </a:p>
          <a:p>
            <a:pPr marL="457200" lvl="0" indent="0" algn="just" rtl="0">
              <a:lnSpc>
                <a:spcPct val="150000"/>
              </a:lnSpc>
              <a:spcBef>
                <a:spcPts val="0"/>
              </a:spcBef>
              <a:spcAft>
                <a:spcPts val="0"/>
              </a:spcAft>
              <a:buNone/>
            </a:pPr>
            <a:r>
              <a:rPr lang="en-DE" sz="1746" dirty="0">
                <a:solidFill>
                  <a:schemeClr val="dk1"/>
                </a:solidFill>
                <a:latin typeface="Times New Roman"/>
                <a:ea typeface="Times New Roman"/>
                <a:cs typeface="Times New Roman"/>
                <a:sym typeface="Times New Roman"/>
              </a:rPr>
              <a:t>This feature visually emphasizes a selected touch within each column of the SDR visualization, adding a rectangle bar item to highlight the specific touch and its associated cells.</a:t>
            </a:r>
          </a:p>
          <a:p>
            <a:pPr marL="457200" lvl="0" indent="0" algn="just" rtl="0">
              <a:lnSpc>
                <a:spcPct val="150000"/>
              </a:lnSpc>
              <a:spcBef>
                <a:spcPts val="0"/>
              </a:spcBef>
              <a:spcAft>
                <a:spcPts val="0"/>
              </a:spcAft>
              <a:buNone/>
            </a:pPr>
            <a:endParaRPr lang="en-DE" sz="1746" b="1" dirty="0">
              <a:solidFill>
                <a:schemeClr val="dk1"/>
              </a:solidFill>
              <a:latin typeface="Times New Roman"/>
              <a:ea typeface="Times New Roman"/>
              <a:cs typeface="Times New Roman"/>
              <a:sym typeface="Times New Roman"/>
            </a:endParaRPr>
          </a:p>
          <a:p>
            <a:pPr marL="457200" lvl="0" indent="0" algn="just" rtl="0">
              <a:lnSpc>
                <a:spcPct val="150000"/>
              </a:lnSpc>
              <a:spcBef>
                <a:spcPts val="0"/>
              </a:spcBef>
              <a:spcAft>
                <a:spcPts val="0"/>
              </a:spcAft>
              <a:buNone/>
            </a:pPr>
            <a:r>
              <a:rPr lang="en-DE" sz="1746" b="1" dirty="0">
                <a:solidFill>
                  <a:schemeClr val="dk1"/>
                </a:solidFill>
                <a:latin typeface="Times New Roman"/>
                <a:ea typeface="Times New Roman"/>
                <a:cs typeface="Times New Roman"/>
                <a:sym typeface="Times New Roman"/>
              </a:rPr>
              <a:t>4. Output page:</a:t>
            </a:r>
            <a:endParaRPr sz="1746" b="1" dirty="0">
              <a:solidFill>
                <a:schemeClr val="dk1"/>
              </a:solidFill>
              <a:latin typeface="Times New Roman"/>
              <a:ea typeface="Times New Roman"/>
              <a:cs typeface="Times New Roman"/>
              <a:sym typeface="Times New Roman"/>
            </a:endParaRPr>
          </a:p>
          <a:p>
            <a:pPr marL="457200" lvl="0" indent="0" algn="just" rtl="0">
              <a:lnSpc>
                <a:spcPct val="150000"/>
              </a:lnSpc>
              <a:spcBef>
                <a:spcPts val="0"/>
              </a:spcBef>
              <a:spcAft>
                <a:spcPts val="0"/>
              </a:spcAft>
              <a:buNone/>
            </a:pPr>
            <a:r>
              <a:rPr lang="en-DE" sz="1746" dirty="0">
                <a:solidFill>
                  <a:schemeClr val="dk1"/>
                </a:solidFill>
                <a:latin typeface="Times New Roman"/>
                <a:ea typeface="Times New Roman"/>
                <a:cs typeface="Times New Roman"/>
                <a:sym typeface="Times New Roman"/>
              </a:rPr>
              <a:t>The application showcases SDR plots with toggleable views (vertical and horizontal) and real-time adjustable max cycles via a slider. A comparison tool allows for side-by-side viewing of plots to identify patterns and anomalies. Users can easily navigate between sections and download SVG files for further analysis or sharing.</a:t>
            </a:r>
            <a:endParaRPr sz="1800" dirty="0">
              <a:latin typeface="Times New Roman"/>
              <a:ea typeface="Times New Roman"/>
              <a:cs typeface="Times New Roman"/>
              <a:sym typeface="Times New Roman"/>
            </a:endParaRPr>
          </a:p>
        </p:txBody>
      </p:sp>
      <p:pic>
        <p:nvPicPr>
          <p:cNvPr id="129" name="Google Shape;129;g2c9f19219cf_1_727"/>
          <p:cNvPicPr preferRelativeResize="0"/>
          <p:nvPr/>
        </p:nvPicPr>
        <p:blipFill rotWithShape="1">
          <a:blip r:embed="rId3">
            <a:alphaModFix/>
          </a:blip>
          <a:srcRect/>
          <a:stretch/>
        </p:blipFill>
        <p:spPr>
          <a:xfrm>
            <a:off x="10128738" y="168812"/>
            <a:ext cx="1800669" cy="717454"/>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1656</Words>
  <Application>Microsoft Macintosh PowerPoint</Application>
  <PresentationFormat>Widescreen</PresentationFormat>
  <Paragraphs>141</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Play</vt:lpstr>
      <vt:lpstr>Times New Roman</vt:lpstr>
      <vt:lpstr>Simple Light</vt:lpstr>
      <vt:lpstr>Implement the SDR representation in the MAUI Application</vt:lpstr>
      <vt:lpstr>Agenda</vt:lpstr>
      <vt:lpstr>Problem Statement and Objective</vt:lpstr>
      <vt:lpstr>Introduction</vt:lpstr>
      <vt:lpstr>PowerPoint Presentation</vt:lpstr>
      <vt:lpstr>Workflow Architecture</vt:lpstr>
      <vt:lpstr>Process flow of MAUI Application</vt:lpstr>
      <vt:lpstr>Implementation of MAUI Application</vt:lpstr>
      <vt:lpstr>Implementation of MAUI Application</vt:lpstr>
      <vt:lpstr>Implementation of MAUI Application</vt:lpstr>
      <vt:lpstr>Test Cases with Results</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 the SDR representation in the MAUI Application</dc:title>
  <dc:creator>Saitejaswini Vemula</dc:creator>
  <cp:lastModifiedBy>Saitejaswini Vemula</cp:lastModifiedBy>
  <cp:revision>1</cp:revision>
  <dcterms:created xsi:type="dcterms:W3CDTF">2024-04-07T17:52:31Z</dcterms:created>
  <dcterms:modified xsi:type="dcterms:W3CDTF">2024-04-07T22:59:55Z</dcterms:modified>
</cp:coreProperties>
</file>